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8" r:id="rId2"/>
    <p:sldId id="257" r:id="rId3"/>
    <p:sldId id="264" r:id="rId4"/>
    <p:sldId id="278" r:id="rId5"/>
    <p:sldId id="271" r:id="rId6"/>
    <p:sldId id="272" r:id="rId7"/>
    <p:sldId id="281" r:id="rId8"/>
    <p:sldId id="282" r:id="rId9"/>
    <p:sldId id="280" r:id="rId10"/>
    <p:sldId id="283" r:id="rId11"/>
    <p:sldId id="274" r:id="rId12"/>
    <p:sldId id="275" r:id="rId13"/>
    <p:sldId id="276" r:id="rId14"/>
    <p:sldId id="279" r:id="rId15"/>
    <p:sldId id="277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8"/>
    <p:restoredTop sz="94607"/>
  </p:normalViewPr>
  <p:slideViewPr>
    <p:cSldViewPr snapToGrid="0" snapToObjects="1">
      <p:cViewPr>
        <p:scale>
          <a:sx n="75" d="100"/>
          <a:sy n="75" d="100"/>
        </p:scale>
        <p:origin x="51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8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4583" cy="685799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184901"/>
            <a:ext cx="6155725" cy="2657032"/>
          </a:xfrm>
        </p:spPr>
        <p:txBody>
          <a:bodyPr anchor="t" anchorCtr="0">
            <a:normAutofit/>
          </a:bodyPr>
          <a:lstStyle>
            <a:lvl1pPr algn="l">
              <a:defRPr sz="5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9FFBE56B-A7B4-404B-AC1B-0618CFF1BFD9}"/>
              </a:ext>
            </a:extLst>
          </p:cNvPr>
          <p:cNvSpPr txBox="1">
            <a:spLocks/>
          </p:cNvSpPr>
          <p:nvPr userDrawn="1"/>
        </p:nvSpPr>
        <p:spPr>
          <a:xfrm>
            <a:off x="3729681" y="0"/>
            <a:ext cx="3264244" cy="131007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Office of Strategic Communication</a:t>
            </a: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3B350327-455D-E242-AC33-A448799973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841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4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51089BB-12B1-B240-94C3-C431E554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39346" y="1570038"/>
            <a:ext cx="10515600" cy="4114800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345" y="494273"/>
            <a:ext cx="10515600" cy="8690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3367174"/>
            <a:ext cx="9144000" cy="1843238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0556" y="2463764"/>
            <a:ext cx="868417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</a:p>
        </p:txBody>
      </p:sp>
      <p:pic>
        <p:nvPicPr>
          <p:cNvPr id="18" name="Picture 17" descr="The University of Iowa">
            <a:extLst>
              <a:ext uri="{FF2B5EF4-FFF2-40B4-BE49-F238E27FC236}">
                <a16:creationId xmlns:a16="http://schemas.microsoft.com/office/drawing/2014/main" id="{3F3707A5-781C-0544-BEBE-D5FFCC2755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Only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686E7-3810-EA49-B767-23A769CEAB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85842"/>
            <a:ext cx="10515600" cy="89611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8C9EC-F08C-634B-9436-0DC9CB28E3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0" y="675842"/>
            <a:ext cx="762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24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5087150"/>
            <a:ext cx="9144000" cy="46310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4709626"/>
            <a:ext cx="9144000" cy="40746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77626"/>
            <a:ext cx="9144000" cy="1843238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0556" y="1774216"/>
            <a:ext cx="868417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l"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pic>
        <p:nvPicPr>
          <p:cNvPr id="16" name="Picture 15" descr="The University of Iowa">
            <a:extLst>
              <a:ext uri="{FF2B5EF4-FFF2-40B4-BE49-F238E27FC236}">
                <a16:creationId xmlns:a16="http://schemas.microsoft.com/office/drawing/2014/main" id="{8B51AF24-FB2E-1240-9EF9-F0F501C2FF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637441"/>
            <a:ext cx="9144000" cy="40746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450876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77626"/>
            <a:ext cx="9144000" cy="992326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43793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637441"/>
            <a:ext cx="9144000" cy="407460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450876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677626"/>
            <a:ext cx="9144000" cy="992326"/>
          </a:xfrm>
        </p:spPr>
        <p:txBody>
          <a:bodyPr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5FFEA7CF-83E7-764C-ABBA-82BBDBDAEC0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5B506F-BBA1-9842-893B-0EB9BFBD1D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2634" y="2316951"/>
            <a:ext cx="4769254" cy="707886"/>
          </a:xfrm>
          <a:solidFill>
            <a:schemeClr val="accent1"/>
          </a:solidFill>
        </p:spPr>
        <p:txBody>
          <a:bodyPr vert="horz" wrap="none" lIns="91440" anchor="ctr" anchorCtr="0">
            <a:spAutoFit/>
          </a:bodyPr>
          <a:lstStyle>
            <a:lvl1pPr marL="0" indent="0">
              <a:buNone/>
              <a:defRPr sz="40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43161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51089BB-12B1-B240-94C3-C431E554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689"/>
            <a:ext cx="10515600" cy="4388698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3"/>
              </a:buBlip>
              <a:defRPr/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345" y="494273"/>
            <a:ext cx="10515600" cy="8690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6EBBA0-2B0E-FB4D-B3E3-D6D8CFD2D304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pic>
        <p:nvPicPr>
          <p:cNvPr id="11" name="Picture 10" descr="The University of Iowa">
            <a:extLst>
              <a:ext uri="{FF2B5EF4-FFF2-40B4-BE49-F238E27FC236}">
                <a16:creationId xmlns:a16="http://schemas.microsoft.com/office/drawing/2014/main" id="{CFF14CD2-6839-EF4B-BE95-D8FF44EDAF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101"/>
            <a:ext cx="10515600" cy="4018000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3"/>
              </a:buBlip>
              <a:defRPr/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058" y="365125"/>
            <a:ext cx="10515600" cy="1331865"/>
          </a:xfrm>
        </p:spPr>
        <p:txBody>
          <a:bodyPr/>
          <a:lstStyle/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E8E5D18-D14C-2E49-8475-3B6767E2DE9A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331EC016-F850-1E4A-A65C-1A14626CEA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59502" y="0"/>
            <a:ext cx="5029200" cy="639245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386"/>
            <a:ext cx="5562600" cy="3923407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458B34-F735-D249-820C-C797A1F1FED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DACFD86F-631F-DB40-8919-BA8E20BF8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058" y="365125"/>
            <a:ext cx="5636742" cy="13318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8D99024-F68B-C04C-A2AC-E78D62D8E79D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C48E3-2023-0242-985D-69E25BFF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pic>
        <p:nvPicPr>
          <p:cNvPr id="19" name="Picture 18" descr="The University of Iowa">
            <a:extLst>
              <a:ext uri="{FF2B5EF4-FFF2-40B4-BE49-F238E27FC236}">
                <a16:creationId xmlns:a16="http://schemas.microsoft.com/office/drawing/2014/main" id="{ED076C9B-2E43-A040-8258-28E87FCCDB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70389" y="3243106"/>
            <a:ext cx="5021612" cy="314971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695874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386"/>
            <a:ext cx="5562600" cy="3923407"/>
          </a:xfrm>
        </p:spPr>
        <p:txBody>
          <a:bodyPr/>
          <a:lstStyle>
            <a:lvl1pPr marL="228600" indent="-228600">
              <a:buSzPct val="95000"/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8382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701" y="365125"/>
            <a:ext cx="5636742" cy="13318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9" r:id="rId3"/>
    <p:sldLayoutId id="2147483663" r:id="rId4"/>
    <p:sldLayoutId id="2147483661" r:id="rId5"/>
    <p:sldLayoutId id="2147483650" r:id="rId6"/>
    <p:sldLayoutId id="2147483662" r:id="rId7"/>
    <p:sldLayoutId id="2147483654" r:id="rId8"/>
    <p:sldLayoutId id="2147483655" r:id="rId9"/>
    <p:sldLayoutId id="2147483665" r:id="rId10"/>
    <p:sldLayoutId id="2147483664" r:id="rId11"/>
    <p:sldLayoutId id="2147483666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199" y="5087150"/>
            <a:ext cx="9144000" cy="463108"/>
          </a:xfrm>
        </p:spPr>
        <p:txBody>
          <a:bodyPr/>
          <a:lstStyle/>
          <a:p>
            <a:r>
              <a:rPr lang="en-US" dirty="0"/>
              <a:t>Nov 05, 2021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2677626"/>
            <a:ext cx="9144000" cy="1843238"/>
          </a:xfrm>
        </p:spPr>
        <p:txBody>
          <a:bodyPr>
            <a:normAutofit/>
          </a:bodyPr>
          <a:lstStyle/>
          <a:p>
            <a:r>
              <a:rPr lang="en-US" dirty="0"/>
              <a:t>Oracle SQL and Analytical Queries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Components of a date can be retrieved alternatively using SUBSTRING function:</a:t>
            </a:r>
          </a:p>
          <a:p>
            <a:pPr marL="0" indent="0">
              <a:buNone/>
            </a:pPr>
            <a:r>
              <a:rPr lang="en-US" dirty="0"/>
              <a:t>SELECT </a:t>
            </a:r>
          </a:p>
          <a:p>
            <a:pPr marL="0" indent="0">
              <a:buNone/>
            </a:pPr>
            <a:r>
              <a:rPr lang="en-US" dirty="0"/>
              <a:t>SYSDATE</a:t>
            </a:r>
          </a:p>
          <a:p>
            <a:pPr marL="0" indent="0">
              <a:buNone/>
            </a:pPr>
            <a:r>
              <a:rPr lang="en-US" dirty="0"/>
              <a:t>,SUBSTR(TO_CHAR(SYSDATE,'DD/MM/YYYY') ,1,2) </a:t>
            </a:r>
            <a:r>
              <a:rPr lang="en-US" dirty="0" err="1"/>
              <a:t>day_comp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,SUBSTR(TO_CHAR(SYSDATE,'DD/MM/YYYY') ,4,2) </a:t>
            </a:r>
            <a:r>
              <a:rPr lang="en-US" dirty="0" err="1"/>
              <a:t>month_comp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,SUBSTR(TO_CHAR(SYSDATE,'DD/MM/YYYY') ,7,4) </a:t>
            </a:r>
            <a:r>
              <a:rPr lang="en-US" dirty="0" err="1"/>
              <a:t>year_comp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DUAL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EXTRACT Cont.</a:t>
            </a:r>
          </a:p>
        </p:txBody>
      </p:sp>
    </p:spTree>
    <p:extLst>
      <p:ext uri="{BB962C8B-B14F-4D97-AF65-F5344CB8AC3E}">
        <p14:creationId xmlns:p14="http://schemas.microsoft.com/office/powerpoint/2010/main" val="3627270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101"/>
            <a:ext cx="10515600" cy="401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Analytical</a:t>
            </a:r>
            <a:r>
              <a:rPr lang="en-US" dirty="0"/>
              <a:t> functions computes aggregate value based on group of rows. This differs from regular aggregate functions like avg, sum, min, max as they return single row for each group.</a:t>
            </a:r>
          </a:p>
          <a:p>
            <a:pPr marL="0" indent="0">
              <a:buNone/>
            </a:pPr>
            <a:r>
              <a:rPr lang="en-US" b="1" dirty="0"/>
              <a:t>Use case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1. Get the average quantity sold for each product id in table     OEHR_ORDER_ITEMS?</a:t>
            </a:r>
          </a:p>
          <a:p>
            <a:pPr marL="0" indent="0">
              <a:buNone/>
            </a:pPr>
            <a:r>
              <a:rPr lang="en-US" dirty="0"/>
              <a:t>2. Get the average quantity sold for each product id in table and also get the Order id associated to that product id from OEHR_ORDER_ITEMS?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Oracle Analytical query and functions</a:t>
            </a:r>
          </a:p>
        </p:txBody>
      </p:sp>
    </p:spTree>
    <p:extLst>
      <p:ext uri="{BB962C8B-B14F-4D97-AF65-F5344CB8AC3E}">
        <p14:creationId xmlns:p14="http://schemas.microsoft.com/office/powerpoint/2010/main" val="1872097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101"/>
            <a:ext cx="10515600" cy="40180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b="1" dirty="0"/>
              <a:t>SELECT</a:t>
            </a:r>
            <a:r>
              <a:rPr lang="en-US" dirty="0"/>
              <a:t> </a:t>
            </a:r>
            <a:r>
              <a:rPr lang="en-US" b="1" dirty="0"/>
              <a:t>AVG</a:t>
            </a:r>
            <a:r>
              <a:rPr lang="en-US" dirty="0"/>
              <a:t>(quantity),PRODUCT_ID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FROM</a:t>
            </a:r>
            <a:r>
              <a:rPr lang="en-US" dirty="0"/>
              <a:t> OEHR_ORDER_ITEMS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GROUP BY</a:t>
            </a:r>
            <a:r>
              <a:rPr lang="en-US" dirty="0"/>
              <a:t> PRODUCT_ID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ORDER BY</a:t>
            </a:r>
            <a:r>
              <a:rPr lang="en-US" dirty="0"/>
              <a:t> PRODUCT_ID;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2. </a:t>
            </a:r>
            <a:r>
              <a:rPr lang="en-US" b="1" dirty="0"/>
              <a:t>SELECT</a:t>
            </a:r>
            <a:r>
              <a:rPr lang="en-US" dirty="0"/>
              <a:t> </a:t>
            </a:r>
            <a:r>
              <a:rPr lang="en-US" b="1" dirty="0"/>
              <a:t>avg</a:t>
            </a:r>
            <a:r>
              <a:rPr lang="en-US" dirty="0"/>
              <a:t>(QUANTITY) </a:t>
            </a:r>
            <a:r>
              <a:rPr lang="en-US" b="1" dirty="0"/>
              <a:t>OVER</a:t>
            </a:r>
            <a:r>
              <a:rPr lang="en-US" dirty="0"/>
              <a:t>(</a:t>
            </a:r>
            <a:r>
              <a:rPr lang="en-US" b="1" dirty="0"/>
              <a:t>PARTITION BY</a:t>
            </a:r>
            <a:r>
              <a:rPr lang="en-US" dirty="0"/>
              <a:t> PRODUCT_ID </a:t>
            </a:r>
            <a:r>
              <a:rPr lang="en-US" b="1" dirty="0"/>
              <a:t>ORDER BY</a:t>
            </a:r>
            <a:r>
              <a:rPr lang="en-US" dirty="0"/>
              <a:t> PRODUCT_ID) average_qty,ooi.*  </a:t>
            </a:r>
            <a:r>
              <a:rPr lang="en-US" b="1" dirty="0"/>
              <a:t>FROM</a:t>
            </a:r>
            <a:r>
              <a:rPr lang="en-US" dirty="0"/>
              <a:t> OEHR_ORDER_ITEMS </a:t>
            </a:r>
            <a:r>
              <a:rPr lang="en-US" dirty="0" err="1"/>
              <a:t>ooi</a:t>
            </a:r>
            <a:r>
              <a:rPr lang="en-US" dirty="0"/>
              <a:t>;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Oracle Analytical query and functions contd.</a:t>
            </a:r>
          </a:p>
        </p:txBody>
      </p:sp>
    </p:spTree>
    <p:extLst>
      <p:ext uri="{BB962C8B-B14F-4D97-AF65-F5344CB8AC3E}">
        <p14:creationId xmlns:p14="http://schemas.microsoft.com/office/powerpoint/2010/main" val="2876134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101"/>
            <a:ext cx="10515600" cy="4018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dirty="0"/>
              <a:t>Minimum age of twitter user in a 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Query: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SELECT MIN</a:t>
            </a:r>
            <a:r>
              <a:rPr lang="en-US" dirty="0"/>
              <a:t>(age),state  </a:t>
            </a:r>
            <a:r>
              <a:rPr lang="en-US" b="1" dirty="0"/>
              <a:t>FROM </a:t>
            </a:r>
            <a:r>
              <a:rPr lang="en-US" dirty="0"/>
              <a:t> </a:t>
            </a:r>
            <a:r>
              <a:rPr lang="en-US" dirty="0" err="1"/>
              <a:t>tw_user</a:t>
            </a:r>
            <a:r>
              <a:rPr lang="en-US" dirty="0"/>
              <a:t>  </a:t>
            </a:r>
            <a:r>
              <a:rPr lang="en-US" b="1" dirty="0"/>
              <a:t>GROUP BY</a:t>
            </a:r>
            <a:r>
              <a:rPr lang="en-US" dirty="0"/>
              <a:t> state;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2. Minimum age of twitter user in a state and also get their names.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Query: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b="1" dirty="0"/>
              <a:t>SELECT</a:t>
            </a:r>
            <a:r>
              <a:rPr lang="en-US" dirty="0"/>
              <a:t> * </a:t>
            </a:r>
            <a:r>
              <a:rPr lang="en-US" b="1" dirty="0"/>
              <a:t>FROM</a:t>
            </a:r>
            <a:r>
              <a:rPr lang="en-US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(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SELECT</a:t>
            </a:r>
            <a:r>
              <a:rPr lang="en-US" dirty="0"/>
              <a:t> </a:t>
            </a:r>
            <a:r>
              <a:rPr lang="en-US" b="1" dirty="0"/>
              <a:t>MIN</a:t>
            </a:r>
            <a:r>
              <a:rPr lang="en-US" dirty="0"/>
              <a:t>(age) </a:t>
            </a:r>
            <a:r>
              <a:rPr lang="en-US" b="1" dirty="0"/>
              <a:t>OVER</a:t>
            </a:r>
            <a:r>
              <a:rPr lang="en-US" dirty="0"/>
              <a:t> (</a:t>
            </a:r>
            <a:r>
              <a:rPr lang="en-US" b="1" dirty="0"/>
              <a:t>PARTITION BY</a:t>
            </a:r>
            <a:r>
              <a:rPr lang="en-US" dirty="0"/>
              <a:t> state </a:t>
            </a:r>
            <a:r>
              <a:rPr lang="en-US" b="1" dirty="0"/>
              <a:t>ORDER BY</a:t>
            </a:r>
            <a:r>
              <a:rPr lang="en-US" dirty="0"/>
              <a:t> state </a:t>
            </a:r>
            <a:r>
              <a:rPr lang="en-US" b="1" dirty="0"/>
              <a:t>ASC</a:t>
            </a:r>
            <a:r>
              <a:rPr lang="en-US" dirty="0"/>
              <a:t>)  AS </a:t>
            </a:r>
            <a:r>
              <a:rPr lang="en-US" dirty="0" err="1"/>
              <a:t>min_age</a:t>
            </a:r>
            <a:r>
              <a:rPr lang="en-US" dirty="0"/>
              <a:t>, tw.*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b="1" dirty="0"/>
              <a:t>FROM</a:t>
            </a:r>
            <a:r>
              <a:rPr lang="en-US" dirty="0"/>
              <a:t> </a:t>
            </a:r>
            <a:r>
              <a:rPr lang="en-US" dirty="0" err="1"/>
              <a:t>tw_user</a:t>
            </a:r>
            <a:r>
              <a:rPr lang="en-US" dirty="0"/>
              <a:t> </a:t>
            </a:r>
            <a:r>
              <a:rPr lang="en-US" dirty="0" err="1"/>
              <a:t>tw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) </a:t>
            </a:r>
            <a:r>
              <a:rPr lang="en-US" b="1" dirty="0"/>
              <a:t>WHERE</a:t>
            </a:r>
            <a:r>
              <a:rPr lang="en-US" dirty="0"/>
              <a:t> </a:t>
            </a:r>
            <a:r>
              <a:rPr lang="en-US" dirty="0" err="1"/>
              <a:t>min_age</a:t>
            </a:r>
            <a:r>
              <a:rPr lang="en-US" dirty="0"/>
              <a:t> = </a:t>
            </a:r>
            <a:r>
              <a:rPr lang="en-US" b="1" dirty="0"/>
              <a:t>AGE</a:t>
            </a:r>
            <a:r>
              <a:rPr lang="en-US" dirty="0"/>
              <a:t>;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Oracle Analytical query and functions contd.</a:t>
            </a:r>
          </a:p>
        </p:txBody>
      </p:sp>
    </p:spTree>
    <p:extLst>
      <p:ext uri="{BB962C8B-B14F-4D97-AF65-F5344CB8AC3E}">
        <p14:creationId xmlns:p14="http://schemas.microsoft.com/office/powerpoint/2010/main" val="3461133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7361C-CB7D-405F-B8F7-AE0BEC0A4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cumulative salary for a Dept no:</a:t>
            </a:r>
          </a:p>
          <a:p>
            <a:pPr marL="0" indent="0">
              <a:buNone/>
            </a:pPr>
            <a:r>
              <a:rPr lang="en-US" b="1" dirty="0"/>
              <a:t>SELECT</a:t>
            </a:r>
          </a:p>
          <a:p>
            <a:pPr marL="0" indent="0">
              <a:buNone/>
            </a:pPr>
            <a:r>
              <a:rPr lang="en-US" dirty="0"/>
              <a:t>    EMPNO, HIREDATE ,SAL ,DEPTNO,</a:t>
            </a:r>
            <a:r>
              <a:rPr lang="en-US" b="1" dirty="0"/>
              <a:t>SUM</a:t>
            </a:r>
            <a:r>
              <a:rPr lang="en-US" dirty="0"/>
              <a:t>(SAL) </a:t>
            </a:r>
            <a:r>
              <a:rPr lang="en-US" b="1" dirty="0"/>
              <a:t>OVER</a:t>
            </a:r>
            <a:r>
              <a:rPr lang="en-US" dirty="0"/>
              <a:t>(</a:t>
            </a:r>
            <a:r>
              <a:rPr lang="en-US" b="1" dirty="0"/>
              <a:t>PARTITION BY</a:t>
            </a:r>
            <a:r>
              <a:rPr lang="en-US" dirty="0"/>
              <a:t> DEPTNO </a:t>
            </a:r>
            <a:r>
              <a:rPr lang="en-US" b="1" dirty="0"/>
              <a:t>ORDER BY</a:t>
            </a:r>
            <a:r>
              <a:rPr lang="en-US" dirty="0"/>
              <a:t> HIREDATE) </a:t>
            </a:r>
            <a:r>
              <a:rPr lang="en-US" b="1" dirty="0"/>
              <a:t>AS</a:t>
            </a:r>
            <a:r>
              <a:rPr lang="en-US" dirty="0"/>
              <a:t> </a:t>
            </a:r>
            <a:r>
              <a:rPr lang="en-US" dirty="0" err="1"/>
              <a:t>cumulativeSalary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FROM</a:t>
            </a:r>
            <a:r>
              <a:rPr lang="en-US" dirty="0"/>
              <a:t> emp;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B87DE0-9F9E-45D4-9455-5DE25A89B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Oracle Analytical query and functions contd.</a:t>
            </a:r>
          </a:p>
        </p:txBody>
      </p:sp>
    </p:spTree>
    <p:extLst>
      <p:ext uri="{BB962C8B-B14F-4D97-AF65-F5344CB8AC3E}">
        <p14:creationId xmlns:p14="http://schemas.microsoft.com/office/powerpoint/2010/main" val="2871265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7101"/>
            <a:ext cx="10515600" cy="40180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b="1" dirty="0" err="1"/>
              <a:t>First_Value</a:t>
            </a:r>
            <a:r>
              <a:rPr lang="en-US" dirty="0"/>
              <a:t>() – Returns first value in ordered set.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Ex: Salary difference of an employee with lowest salary in a department ( Use </a:t>
            </a:r>
            <a:r>
              <a:rPr lang="en-US" dirty="0" err="1"/>
              <a:t>First_Value</a:t>
            </a:r>
            <a:r>
              <a:rPr lang="en-US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SELECT EMPNO	,ENAME	,DEPTNO, SAL, (SAL -  FIRST_VALUE(SAL) OVER (PARTITION BY DEPTNO ORDER BY </a:t>
            </a:r>
            <a:r>
              <a:rPr lang="en-US" dirty="0" err="1"/>
              <a:t>sal</a:t>
            </a:r>
            <a:r>
              <a:rPr lang="en-US" dirty="0"/>
              <a:t> ASC ))  </a:t>
            </a:r>
            <a:r>
              <a:rPr lang="en-US" dirty="0" err="1"/>
              <a:t>differencefromtheleast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FROM EMP;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Oracle Analytical query and functions contd.</a:t>
            </a:r>
          </a:p>
        </p:txBody>
      </p:sp>
    </p:spTree>
    <p:extLst>
      <p:ext uri="{BB962C8B-B14F-4D97-AF65-F5344CB8AC3E}">
        <p14:creationId xmlns:p14="http://schemas.microsoft.com/office/powerpoint/2010/main" val="924748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97AB0-8014-B244-844B-69D416A9D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948716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38EF3-4160-274C-BC55-60E4EA50D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Useful SQL functions:</a:t>
            </a:r>
          </a:p>
          <a:p>
            <a:pPr lvl="1"/>
            <a:r>
              <a:rPr lang="en-US" dirty="0"/>
              <a:t>NVL</a:t>
            </a:r>
          </a:p>
          <a:p>
            <a:pPr lvl="1"/>
            <a:r>
              <a:rPr lang="en-US" dirty="0"/>
              <a:t>NVL2</a:t>
            </a:r>
          </a:p>
          <a:p>
            <a:pPr lvl="1"/>
            <a:r>
              <a:rPr lang="en-US" dirty="0"/>
              <a:t>COALESCE</a:t>
            </a:r>
          </a:p>
          <a:p>
            <a:pPr lvl="1"/>
            <a:r>
              <a:rPr lang="en-US" dirty="0"/>
              <a:t>EXTRACT</a:t>
            </a:r>
          </a:p>
          <a:p>
            <a:pPr marL="0" indent="0">
              <a:buNone/>
            </a:pPr>
            <a:r>
              <a:rPr lang="en-US" dirty="0"/>
              <a:t>Oracle Analytical queries</a:t>
            </a:r>
          </a:p>
          <a:p>
            <a:pPr lvl="1"/>
            <a:r>
              <a:rPr lang="en-US" dirty="0"/>
              <a:t>Partition by Clause</a:t>
            </a:r>
          </a:p>
          <a:p>
            <a:pPr lvl="1"/>
            <a:r>
              <a:rPr lang="en-US" dirty="0"/>
              <a:t>SUM, AVG,MIN,MAX, FIRST_VALUE, LAST_VALUE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CAC19D-673F-3345-BD04-606C8275C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4552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7101"/>
            <a:ext cx="10515600" cy="4018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NVL</a:t>
            </a:r>
            <a:r>
              <a:rPr lang="en-US" dirty="0"/>
              <a:t> function is used to replace the null value with more meaningful alternative.</a:t>
            </a:r>
          </a:p>
          <a:p>
            <a:pPr marL="0" indent="0">
              <a:buNone/>
            </a:pPr>
            <a:r>
              <a:rPr lang="en-US" b="1" dirty="0"/>
              <a:t>Query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SELECT NVL(arg1,valueIfNull) FROM DUAL;</a:t>
            </a:r>
          </a:p>
          <a:p>
            <a:pPr marL="0" indent="0">
              <a:buNone/>
            </a:pPr>
            <a:r>
              <a:rPr lang="en-US" b="1" dirty="0"/>
              <a:t>Use case</a:t>
            </a:r>
            <a:r>
              <a:rPr lang="en-US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SELECT SALARY,(SALARY * NVL(COMMISSION_PCT,0)) AS COMMISSION_AMT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FROM OEHR_EMPLOYEES;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NVL</a:t>
            </a:r>
          </a:p>
        </p:txBody>
      </p:sp>
    </p:spTree>
    <p:extLst>
      <p:ext uri="{BB962C8B-B14F-4D97-AF65-F5344CB8AC3E}">
        <p14:creationId xmlns:p14="http://schemas.microsoft.com/office/powerpoint/2010/main" val="155092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F3748EF-63DE-482F-94D7-92FB48D89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View &gt;&gt; Header and Footer &gt;&gt; Add Unit Name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D37D6-D882-46B2-AA9B-D4304B43A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NVL can be used as argument of other function too, like AVG, MIN, ETC.</a:t>
            </a:r>
          </a:p>
          <a:p>
            <a:pPr marL="0" indent="0">
              <a:buNone/>
            </a:pPr>
            <a:r>
              <a:rPr lang="en-US" dirty="0"/>
              <a:t>Ex: Get MIN salary in OEHR_EMPLOYEES table.</a:t>
            </a:r>
          </a:p>
          <a:p>
            <a:pPr marL="0" indent="0">
              <a:buNone/>
            </a:pPr>
            <a:r>
              <a:rPr lang="en-US" dirty="0"/>
              <a:t>SELECT AVG</a:t>
            </a:r>
          </a:p>
          <a:p>
            <a:pPr marL="0" indent="0">
              <a:buNone/>
            </a:pPr>
            <a:r>
              <a:rPr lang="en-US"/>
              <a:t>(</a:t>
            </a:r>
            <a:r>
              <a:rPr lang="en-US" dirty="0"/>
              <a:t>NVL(SALARY,0)) AVG</a:t>
            </a:r>
            <a:r>
              <a:rPr lang="en-US"/>
              <a:t>_SAL</a:t>
            </a:r>
          </a:p>
          <a:p>
            <a:pPr marL="0" indent="0">
              <a:buNone/>
            </a:pPr>
            <a:r>
              <a:rPr lang="en-US"/>
              <a:t> </a:t>
            </a:r>
            <a:r>
              <a:rPr lang="en-US" dirty="0"/>
              <a:t>FROM OEHR_EMPLOYEES  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NVL can be used in the where clause too.</a:t>
            </a:r>
          </a:p>
          <a:p>
            <a:pPr marL="0" indent="0">
              <a:buNone/>
            </a:pPr>
            <a:r>
              <a:rPr lang="en-US" dirty="0"/>
              <a:t>Ex: Get Employees whose salary is 17000 or NULL.</a:t>
            </a:r>
          </a:p>
          <a:p>
            <a:pPr marL="0" indent="0">
              <a:buNone/>
            </a:pPr>
            <a:r>
              <a:rPr lang="en-US" dirty="0"/>
              <a:t>SELECT * FROM OEHR_EMPLOYEES</a:t>
            </a:r>
          </a:p>
          <a:p>
            <a:pPr marL="0" indent="0">
              <a:buNone/>
            </a:pPr>
            <a:r>
              <a:rPr lang="en-US" dirty="0"/>
              <a:t>WHERE NVL(SALARY,17000) = 17000;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B0BB13-AAF6-4AF9-A731-4DF0152C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637" y="297667"/>
            <a:ext cx="10515600" cy="1331865"/>
          </a:xfrm>
        </p:spPr>
        <p:txBody>
          <a:bodyPr/>
          <a:lstStyle/>
          <a:p>
            <a:r>
              <a:rPr lang="en-US" dirty="0"/>
              <a:t>NVL contd.</a:t>
            </a:r>
          </a:p>
        </p:txBody>
      </p:sp>
    </p:spTree>
    <p:extLst>
      <p:ext uri="{BB962C8B-B14F-4D97-AF65-F5344CB8AC3E}">
        <p14:creationId xmlns:p14="http://schemas.microsoft.com/office/powerpoint/2010/main" val="251870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NVL2</a:t>
            </a:r>
            <a:r>
              <a:rPr lang="en-US" dirty="0"/>
              <a:t> is extended concept of NVL function, it returns a certain value, say v1,  when a Null value is encountered and a different value v2, when a not null value is encountered .</a:t>
            </a:r>
          </a:p>
          <a:p>
            <a:pPr marL="0" indent="0">
              <a:buNone/>
            </a:pPr>
            <a:r>
              <a:rPr lang="en-US" b="1" dirty="0"/>
              <a:t>Query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SELECT NVL(arg1,valueIfNotNULL, </a:t>
            </a:r>
            <a:r>
              <a:rPr lang="en-US" dirty="0" err="1"/>
              <a:t>valueIfNULL</a:t>
            </a:r>
            <a:r>
              <a:rPr lang="en-US" dirty="0"/>
              <a:t> ) FROM DUAL;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Use case</a:t>
            </a:r>
            <a:r>
              <a:rPr lang="en-US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SELECT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SALARY,COMMISSION_PCT,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NVL2(COMMISSION_PCT,SALARY +COMMISSION_PCT * SALARY, SALARY  ) NET_SALARY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FROM OEHR_EMPLOYEES;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NVL2</a:t>
            </a:r>
          </a:p>
        </p:txBody>
      </p:sp>
    </p:spTree>
    <p:extLst>
      <p:ext uri="{BB962C8B-B14F-4D97-AF65-F5344CB8AC3E}">
        <p14:creationId xmlns:p14="http://schemas.microsoft.com/office/powerpoint/2010/main" val="141642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COALESCE</a:t>
            </a:r>
            <a:r>
              <a:rPr lang="en-US" dirty="0"/>
              <a:t> accepts list of arguments and returns the first one that evaluates not null.</a:t>
            </a:r>
          </a:p>
          <a:p>
            <a:pPr marL="0" indent="0">
              <a:buNone/>
            </a:pPr>
            <a:r>
              <a:rPr lang="en-US" b="1" dirty="0"/>
              <a:t>Query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SELECT </a:t>
            </a:r>
            <a:r>
              <a:rPr lang="en-US" sz="2800" dirty="0"/>
              <a:t>COALESCE(arg</a:t>
            </a:r>
            <a:r>
              <a:rPr lang="en-US" dirty="0"/>
              <a:t>1, arg2, arg3….</a:t>
            </a:r>
            <a:r>
              <a:rPr lang="en-US" dirty="0" err="1"/>
              <a:t>argn</a:t>
            </a:r>
            <a:r>
              <a:rPr lang="en-US" sz="2800" dirty="0"/>
              <a:t>)</a:t>
            </a:r>
            <a:r>
              <a:rPr lang="en-US" dirty="0"/>
              <a:t> FROM DUAL;</a:t>
            </a:r>
          </a:p>
          <a:p>
            <a:pPr marL="0" indent="0">
              <a:buNone/>
            </a:pPr>
            <a:r>
              <a:rPr lang="en-US" b="1" dirty="0"/>
              <a:t>Use case</a:t>
            </a:r>
            <a:r>
              <a:rPr lang="en-US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select HOMEPHONE,	CELLPHONE,	WORKPHONE, COALESCE(HOMEPHONE,	CELLPHONE,	WORKPHONE) </a:t>
            </a:r>
            <a:r>
              <a:rPr lang="en-US" sz="2800" dirty="0" err="1"/>
              <a:t>contact_info</a:t>
            </a:r>
            <a:r>
              <a:rPr lang="en-US" dirty="0"/>
              <a:t> FROM EMP;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COALESCE</a:t>
            </a:r>
          </a:p>
        </p:txBody>
      </p:sp>
    </p:spTree>
    <p:extLst>
      <p:ext uri="{BB962C8B-B14F-4D97-AF65-F5344CB8AC3E}">
        <p14:creationId xmlns:p14="http://schemas.microsoft.com/office/powerpoint/2010/main" val="2121161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Data type of the argument should be consistent. The </a:t>
            </a:r>
            <a:r>
              <a:rPr lang="en-US" b="1" dirty="0"/>
              <a:t>COALESCE</a:t>
            </a:r>
            <a:r>
              <a:rPr lang="en-US" dirty="0"/>
              <a:t> function should be called with similar data type.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Similar result can be achieved using </a:t>
            </a:r>
            <a:r>
              <a:rPr lang="en-US" b="1" dirty="0"/>
              <a:t>CASE</a:t>
            </a:r>
            <a:r>
              <a:rPr lang="en-US" dirty="0"/>
              <a:t> Structure but then number line of codes would be increase to accommodate a simple logic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COALESCE contd.</a:t>
            </a:r>
          </a:p>
        </p:txBody>
      </p:sp>
    </p:spTree>
    <p:extLst>
      <p:ext uri="{BB962C8B-B14F-4D97-AF65-F5344CB8AC3E}">
        <p14:creationId xmlns:p14="http://schemas.microsoft.com/office/powerpoint/2010/main" val="620855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3000" dirty="0"/>
              <a:t>select HOMEPHONE, CELLPHONE,	WORKPHONE, </a:t>
            </a:r>
          </a:p>
          <a:p>
            <a:pPr marL="0" indent="0">
              <a:buNone/>
            </a:pPr>
            <a:r>
              <a:rPr lang="en-US" sz="3000" dirty="0"/>
              <a:t> CASE </a:t>
            </a:r>
          </a:p>
          <a:p>
            <a:pPr marL="0" indent="0">
              <a:buNone/>
            </a:pPr>
            <a:r>
              <a:rPr lang="en-US" sz="3000" dirty="0"/>
              <a:t>  WHEN HOMEPHONE is not null</a:t>
            </a:r>
          </a:p>
          <a:p>
            <a:pPr marL="0" indent="0">
              <a:buNone/>
            </a:pPr>
            <a:r>
              <a:rPr lang="en-US" sz="3000" dirty="0"/>
              <a:t> then</a:t>
            </a:r>
          </a:p>
          <a:p>
            <a:pPr marL="0" indent="0">
              <a:buNone/>
            </a:pPr>
            <a:r>
              <a:rPr lang="en-US" sz="3000" dirty="0"/>
              <a:t>    HOMEPHONE</a:t>
            </a:r>
          </a:p>
          <a:p>
            <a:pPr marL="0" indent="0">
              <a:buNone/>
            </a:pPr>
            <a:r>
              <a:rPr lang="en-US" sz="3000" dirty="0"/>
              <a:t>   WHEN CELLPHONE is not null</a:t>
            </a:r>
          </a:p>
          <a:p>
            <a:pPr marL="0" indent="0">
              <a:buNone/>
            </a:pPr>
            <a:r>
              <a:rPr lang="en-US" sz="3000" dirty="0"/>
              <a:t> then</a:t>
            </a:r>
          </a:p>
          <a:p>
            <a:pPr marL="0" indent="0">
              <a:buNone/>
            </a:pPr>
            <a:r>
              <a:rPr lang="en-US" sz="3000" dirty="0"/>
              <a:t>    CELLPHONE   </a:t>
            </a:r>
          </a:p>
          <a:p>
            <a:pPr marL="0" indent="0">
              <a:buNone/>
            </a:pPr>
            <a:r>
              <a:rPr lang="en-US" sz="3000" dirty="0"/>
              <a:t>  WHEN WORKPHONE is not null</a:t>
            </a:r>
          </a:p>
          <a:p>
            <a:pPr marL="0" indent="0">
              <a:buNone/>
            </a:pPr>
            <a:r>
              <a:rPr lang="en-US" sz="3000" dirty="0"/>
              <a:t> then</a:t>
            </a:r>
          </a:p>
          <a:p>
            <a:pPr marL="0" indent="0">
              <a:buNone/>
            </a:pPr>
            <a:r>
              <a:rPr lang="en-US" sz="3000" dirty="0"/>
              <a:t>    WORKPHONE</a:t>
            </a:r>
          </a:p>
          <a:p>
            <a:pPr marL="0" indent="0">
              <a:buNone/>
            </a:pPr>
            <a:r>
              <a:rPr lang="en-US" sz="3000" dirty="0"/>
              <a:t>  ELSE </a:t>
            </a:r>
          </a:p>
          <a:p>
            <a:pPr marL="0" indent="0">
              <a:buNone/>
            </a:pPr>
            <a:r>
              <a:rPr lang="en-US" sz="3000" dirty="0"/>
              <a:t>   NULL</a:t>
            </a:r>
          </a:p>
          <a:p>
            <a:pPr marL="0" indent="0">
              <a:buNone/>
            </a:pPr>
            <a:r>
              <a:rPr lang="en-US" sz="3000" dirty="0"/>
              <a:t>   END AS  </a:t>
            </a:r>
            <a:r>
              <a:rPr lang="en-US" sz="3000" dirty="0" err="1"/>
              <a:t>contact_info</a:t>
            </a:r>
            <a:r>
              <a:rPr lang="en-US" sz="3000" dirty="0"/>
              <a:t> </a:t>
            </a:r>
          </a:p>
          <a:p>
            <a:pPr marL="0" indent="0">
              <a:buNone/>
            </a:pPr>
            <a:r>
              <a:rPr lang="en-US" sz="3000" dirty="0"/>
              <a:t>FROM EMP;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COALESCE contd.</a:t>
            </a:r>
          </a:p>
        </p:txBody>
      </p:sp>
    </p:spTree>
    <p:extLst>
      <p:ext uri="{BB962C8B-B14F-4D97-AF65-F5344CB8AC3E}">
        <p14:creationId xmlns:p14="http://schemas.microsoft.com/office/powerpoint/2010/main" val="229100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03FE1F19-7AB9-134B-973C-FC245D940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EXTRACT</a:t>
            </a:r>
            <a:r>
              <a:rPr lang="en-US" dirty="0"/>
              <a:t> returns Year/Month/Date/Hour/Minute/Second from a date field or column .</a:t>
            </a:r>
          </a:p>
          <a:p>
            <a:pPr marL="0" indent="0">
              <a:buNone/>
            </a:pPr>
            <a:r>
              <a:rPr lang="en-US" b="1" dirty="0"/>
              <a:t>Query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SELECT EXTRACT( year from SYSDATE) as </a:t>
            </a:r>
            <a:r>
              <a:rPr lang="en-US" dirty="0" err="1"/>
              <a:t>year_component</a:t>
            </a:r>
            <a:r>
              <a:rPr lang="en-US" dirty="0"/>
              <a:t> from dual;</a:t>
            </a:r>
          </a:p>
          <a:p>
            <a:pPr marL="0" indent="0">
              <a:buNone/>
            </a:pPr>
            <a:r>
              <a:rPr lang="en-US" b="1" dirty="0"/>
              <a:t>Use case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SELECT HIREDATE, EXTRACT( year from HIREDATE)  FROM EMP;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D3825D0-677B-4245-A411-03E055D05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EXTRACT</a:t>
            </a:r>
          </a:p>
        </p:txBody>
      </p:sp>
    </p:spTree>
    <p:extLst>
      <p:ext uri="{BB962C8B-B14F-4D97-AF65-F5344CB8AC3E}">
        <p14:creationId xmlns:p14="http://schemas.microsoft.com/office/powerpoint/2010/main" val="355905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</TotalTime>
  <Words>941</Words>
  <Application>Microsoft Office PowerPoint</Application>
  <PresentationFormat>Widescreen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Oracle SQL and Analytical Queries</vt:lpstr>
      <vt:lpstr>Agenda</vt:lpstr>
      <vt:lpstr>NVL</vt:lpstr>
      <vt:lpstr>NVL contd.</vt:lpstr>
      <vt:lpstr>NVL2</vt:lpstr>
      <vt:lpstr>COALESCE</vt:lpstr>
      <vt:lpstr>COALESCE contd.</vt:lpstr>
      <vt:lpstr>COALESCE contd.</vt:lpstr>
      <vt:lpstr>EXTRACT</vt:lpstr>
      <vt:lpstr>EXTRACT Cont.</vt:lpstr>
      <vt:lpstr>Oracle Analytical query and functions</vt:lpstr>
      <vt:lpstr>Oracle Analytical query and functions contd.</vt:lpstr>
      <vt:lpstr>Oracle Analytical query and functions contd.</vt:lpstr>
      <vt:lpstr>Oracle Analytical query and functions contd.</vt:lpstr>
      <vt:lpstr>Oracle Analytical query and functions contd.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Corliss, Jessica A</dc:creator>
  <cp:lastModifiedBy>gautam.amar47@gmail.com</cp:lastModifiedBy>
  <cp:revision>282</cp:revision>
  <dcterms:created xsi:type="dcterms:W3CDTF">2020-01-21T18:13:39Z</dcterms:created>
  <dcterms:modified xsi:type="dcterms:W3CDTF">2021-11-05T17:17:37Z</dcterms:modified>
</cp:coreProperties>
</file>