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74" r:id="rId3"/>
    <p:sldId id="275" r:id="rId4"/>
    <p:sldId id="273" r:id="rId5"/>
    <p:sldId id="290" r:id="rId6"/>
    <p:sldId id="279" r:id="rId7"/>
    <p:sldId id="282" r:id="rId8"/>
    <p:sldId id="287" r:id="rId9"/>
    <p:sldId id="268" r:id="rId10"/>
    <p:sldId id="292" r:id="rId11"/>
    <p:sldId id="280" r:id="rId12"/>
    <p:sldId id="269" r:id="rId13"/>
    <p:sldId id="289" r:id="rId14"/>
    <p:sldId id="286" r:id="rId15"/>
    <p:sldId id="283" r:id="rId16"/>
    <p:sldId id="277" r:id="rId17"/>
    <p:sldId id="284" r:id="rId18"/>
    <p:sldId id="291" r:id="rId19"/>
    <p:sldId id="271" r:id="rId20"/>
    <p:sldId id="288" r:id="rId21"/>
    <p:sldId id="270" r:id="rId22"/>
    <p:sldId id="285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86531" autoAdjust="0"/>
  </p:normalViewPr>
  <p:slideViewPr>
    <p:cSldViewPr snapToGrid="0" snapToObjects="1">
      <p:cViewPr varScale="1">
        <p:scale>
          <a:sx n="98" d="100"/>
          <a:sy n="9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84901"/>
            <a:ext cx="6155725" cy="2657032"/>
          </a:xfrm>
        </p:spPr>
        <p:txBody>
          <a:bodyPr anchor="t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4583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FBE56B-A7B4-404B-AC1B-0618CFF1BFD9}"/>
              </a:ext>
            </a:extLst>
          </p:cNvPr>
          <p:cNvSpPr txBox="1">
            <a:spLocks/>
          </p:cNvSpPr>
          <p:nvPr userDrawn="1"/>
        </p:nvSpPr>
        <p:spPr>
          <a:xfrm>
            <a:off x="3729681" y="0"/>
            <a:ext cx="3264244" cy="13100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of Strategic Communication</a:t>
            </a:r>
          </a:p>
        </p:txBody>
      </p:sp>
      <p:pic>
        <p:nvPicPr>
          <p:cNvPr id="22" name="Picture 21" descr="University of Iowa Logo in tab">
            <a:extLst>
              <a:ext uri="{FF2B5EF4-FFF2-40B4-BE49-F238E27FC236}">
                <a16:creationId xmlns:a16="http://schemas.microsoft.com/office/drawing/2014/main" id="{3B350327-455D-E242-AC33-A44879997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41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9346" y="1570038"/>
            <a:ext cx="105156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versity of Iowa Logo in tab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3367174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2463764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8C9EC-F08C-634B-9436-0DC9CB28E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09626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087150"/>
            <a:ext cx="9144000" cy="4631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1774216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niversity of Iowa Logo in tab">
            <a:extLst>
              <a:ext uri="{FF2B5EF4-FFF2-40B4-BE49-F238E27FC236}">
                <a16:creationId xmlns:a16="http://schemas.microsoft.com/office/drawing/2014/main" id="{8B51AF24-FB2E-1240-9EF9-F0F501C2F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634" y="2316951"/>
            <a:ext cx="4769254" cy="707886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58" y="365125"/>
            <a:ext cx="105156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101"/>
            <a:ext cx="10515600" cy="4018000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Iowa Logo in tab">
            <a:extLst>
              <a:ext uri="{FF2B5EF4-FFF2-40B4-BE49-F238E27FC236}">
                <a16:creationId xmlns:a16="http://schemas.microsoft.com/office/drawing/2014/main" id="{CFF14CD2-6839-EF4B-BE95-D8FF44EDA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502" y="0"/>
            <a:ext cx="5029200" cy="63924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365125"/>
            <a:ext cx="5636742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331EC016-F850-1E4A-A65C-1A14626CE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0389" y="3243106"/>
            <a:ext cx="5021612" cy="31497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5874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365125"/>
            <a:ext cx="5636742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 descr="University of Iowa Logo in tab">
            <a:extLst>
              <a:ext uri="{FF2B5EF4-FFF2-40B4-BE49-F238E27FC236}">
                <a16:creationId xmlns:a16="http://schemas.microsoft.com/office/drawing/2014/main" id="{ED076C9B-2E43-A040-8258-28E87FCCD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3" r:id="rId4"/>
    <p:sldLayoutId id="2147483661" r:id="rId5"/>
    <p:sldLayoutId id="2147483650" r:id="rId6"/>
    <p:sldLayoutId id="2147483662" r:id="rId7"/>
    <p:sldLayoutId id="2147483654" r:id="rId8"/>
    <p:sldLayoutId id="2147483655" r:id="rId9"/>
    <p:sldLayoutId id="2147483665" r:id="rId10"/>
    <p:sldLayoutId id="2147483664" r:id="rId11"/>
    <p:sldLayoutId id="214748366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ad.uiowa.edu/grad-success-appointment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reercenter.informs.org/jobs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inform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igheredjobs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Navigating the Academic Job Market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709626"/>
            <a:ext cx="9144000" cy="4074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Sara Reed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Xiexin Liu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INFORMS Knowledge Café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3EE7-E5C0-409A-AE2E-B1B498C4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College Career 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BD5F-04ED-4A5C-BB75-66755FC6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feedback on application materials.</a:t>
            </a:r>
          </a:p>
          <a:p>
            <a:r>
              <a:rPr lang="en-US" dirty="0">
                <a:hlinkClick r:id="rId2"/>
              </a:rPr>
              <a:t>https://grad.uiowa.edu/grad-success-appointments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B42D2-CEC3-4AD2-AC5F-BB407E0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2273E-2ABE-4822-888F-A34054B11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38" y="2716243"/>
            <a:ext cx="9351523" cy="32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383C-BD9F-41B0-9EA3-57A16E8DE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to find jobs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AC292-66C5-49C2-BCF4-17774242A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6C1-2CEC-4EE3-9D07-80FF7FB2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INFORMS Career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929E-4793-4937-903C-29ECDEA8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365826" cy="438869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https://careercenter.informs.org/jobs/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284D4-76EB-4BBF-9090-5766EC2A0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ED155-5183-4929-A626-61FB3DC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853" y="2376117"/>
            <a:ext cx="7495201" cy="35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0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6C1-2CEC-4EE3-9D07-80FF7FB2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INFORMS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Forum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929E-4793-4937-903C-29ECDEA8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365826" cy="438869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https://connect.informs.org/</a:t>
            </a:r>
            <a:endParaRPr lang="en-US" altLang="zh-CN" dirty="0"/>
          </a:p>
          <a:p>
            <a:r>
              <a:rPr lang="en-US" altLang="zh-CN" dirty="0"/>
              <a:t>Sign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communities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in.</a:t>
            </a:r>
          </a:p>
          <a:p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email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postings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forum</a:t>
            </a:r>
            <a:r>
              <a:rPr lang="zh-CN" altLang="en-US" dirty="0"/>
              <a:t> </a:t>
            </a:r>
            <a:r>
              <a:rPr lang="en-US" altLang="zh-CN" dirty="0"/>
              <a:t>daily.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284D4-76EB-4BBF-9090-5766EC2A0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7" name="Picture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40233920-6BD2-FF44-823E-A9E9B1707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71" y="1591689"/>
            <a:ext cx="5972393" cy="39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4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D248-7C5F-44B4-81A9-C4F21082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DCD3-6B3F-497E-BD7A-E405B4AFC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426413" cy="438869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https://www.higheredjobs.com/</a:t>
            </a:r>
            <a:endParaRPr lang="en-US" dirty="0"/>
          </a:p>
          <a:p>
            <a:r>
              <a:rPr lang="en-US" dirty="0"/>
              <a:t>Set up email notifications for job postings in your area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06C3E-9176-4E87-AEBC-D025A38CA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76E6B-510F-4E12-A35B-45385644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10" y="1363362"/>
            <a:ext cx="53816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1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6C1-2CEC-4EE3-9D07-80FF7FB2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OperationsAcademia.org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929E-4793-4937-903C-29ECDEA8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5158945" cy="4388698"/>
          </a:xfrm>
        </p:spPr>
        <p:txBody>
          <a:bodyPr/>
          <a:lstStyle/>
          <a:p>
            <a:r>
              <a:rPr lang="en-US" dirty="0"/>
              <a:t>Post your profile as a job market candidate.</a:t>
            </a:r>
          </a:p>
          <a:p>
            <a:r>
              <a:rPr lang="en-US" dirty="0"/>
              <a:t>Find job postings in Operations Research.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284D4-76EB-4BBF-9090-5766EC2A0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1B9790-8718-4CB7-A69F-50D2D437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45" y="1363362"/>
            <a:ext cx="6072773" cy="49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38AD-DDD7-4967-A5F7-A1E9178F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9FE63B-FB33-4023-8BA4-2D2A3CEB9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974" y="1515271"/>
            <a:ext cx="3729179" cy="39658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953AC-439D-44C3-A03C-C8BE4F47D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43D51-DEEF-4424-AD97-556244D5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027" y="1594088"/>
            <a:ext cx="3655924" cy="4616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9D3AA-36D0-492F-AC74-45E070132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13" y="1515271"/>
            <a:ext cx="3655924" cy="36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8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7059-8DF3-412C-BF62-B19155F1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A88B46-A22D-49CC-88CB-3F1ACF67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45" y="1592263"/>
            <a:ext cx="3024580" cy="4387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7706D-525A-4107-917A-0944CAC6B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5911-656B-4052-95A2-515479C1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921" y="1708351"/>
            <a:ext cx="3657649" cy="4387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D7709-7DDF-4C53-A8B6-692B7B68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08" y="1955462"/>
            <a:ext cx="4072430" cy="36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6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7059-8DF3-412C-BF62-B19155F1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Miscellaneous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7706D-525A-4107-917A-0944CAC6B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BE4AF1-C966-F143-9185-BBFB2CB2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928"/>
            <a:ext cx="10515600" cy="438869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Simply</a:t>
            </a:r>
            <a:r>
              <a:rPr lang="zh-CN" altLang="en-US" dirty="0"/>
              <a:t> </a:t>
            </a:r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“subject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area”</a:t>
            </a:r>
          </a:p>
          <a:p>
            <a:pPr marL="457200" lvl="1" indent="0">
              <a:buNone/>
            </a:pP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Analytics</a:t>
            </a:r>
            <a:r>
              <a:rPr lang="zh-CN" altLang="en-US" dirty="0"/>
              <a:t> </a:t>
            </a:r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  <a:r>
              <a:rPr lang="zh-CN" altLang="en-US" dirty="0"/>
              <a:t> </a:t>
            </a:r>
            <a:r>
              <a:rPr lang="en-US" altLang="zh-CN" dirty="0"/>
              <a:t>Iowa</a:t>
            </a:r>
          </a:p>
          <a:p>
            <a:pPr marL="0" indent="0">
              <a:buNone/>
            </a:pPr>
            <a:r>
              <a:rPr lang="en-US" altLang="zh-CN" dirty="0"/>
              <a:t>Depending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area,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sources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i="1" dirty="0"/>
              <a:t>Economics,</a:t>
            </a:r>
            <a:r>
              <a:rPr lang="zh-CN" altLang="en-US" i="1" dirty="0"/>
              <a:t> </a:t>
            </a:r>
            <a:r>
              <a:rPr lang="en-US" altLang="zh-CN" i="1" dirty="0"/>
              <a:t>Management,</a:t>
            </a:r>
            <a:r>
              <a:rPr lang="zh-CN" altLang="en-US" i="1" dirty="0"/>
              <a:t> </a:t>
            </a:r>
            <a:r>
              <a:rPr lang="en-US" altLang="zh-CN" i="1" dirty="0"/>
              <a:t>Marketing,</a:t>
            </a:r>
            <a:r>
              <a:rPr lang="zh-CN" altLang="en-US" i="1" dirty="0"/>
              <a:t> </a:t>
            </a:r>
            <a:r>
              <a:rPr lang="en-US" altLang="zh-CN" i="1" dirty="0"/>
              <a:t>Accounting,</a:t>
            </a:r>
            <a:r>
              <a:rPr lang="zh-CN" altLang="en-US" i="1" dirty="0"/>
              <a:t> </a:t>
            </a:r>
            <a:r>
              <a:rPr lang="en-US" altLang="zh-CN" i="1" dirty="0"/>
              <a:t>Statistics</a:t>
            </a:r>
            <a:r>
              <a:rPr lang="zh-CN" altLang="en-US" i="1" dirty="0"/>
              <a:t> </a:t>
            </a:r>
            <a:r>
              <a:rPr lang="en-US" altLang="zh-CN" dirty="0"/>
              <a:t>useful.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3A75FDE-991B-3B47-AF3B-3816D08B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97" y="3655949"/>
            <a:ext cx="6919444" cy="2440677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751671-9AF6-3947-A6BA-734AF37D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014" y="3655949"/>
            <a:ext cx="2860318" cy="25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6D0D00-D137-4378-BB1C-6713D3B50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consider if you have at least a year before the job market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8E5E0-3FA7-4B6A-81CD-3E19F1AC42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06788" y="6440488"/>
            <a:ext cx="86852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9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8EE8-5FB6-4AD7-A193-07EA0801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 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D68E-DD29-4B3E-BC6F-3800BC4C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PhD Candidate in Applied Mathematical and Computational Sciences (AMCS)</a:t>
            </a:r>
          </a:p>
          <a:p>
            <a:r>
              <a:rPr lang="en-US" dirty="0"/>
              <a:t>Advisors:</a:t>
            </a:r>
            <a:r>
              <a:rPr lang="en-US" b="1" dirty="0"/>
              <a:t> </a:t>
            </a:r>
            <a:r>
              <a:rPr lang="en-US" dirty="0"/>
              <a:t>Ann Campbell and Barry Thomas</a:t>
            </a:r>
          </a:p>
          <a:p>
            <a:r>
              <a:rPr lang="en-US" dirty="0"/>
              <a:t>Dissertation:</a:t>
            </a:r>
            <a:r>
              <a:rPr lang="en-US" b="1" dirty="0"/>
              <a:t> </a:t>
            </a:r>
            <a:r>
              <a:rPr lang="en-US" dirty="0"/>
              <a:t>Value of Autonomous Vehicles in Last-Mile Delivery</a:t>
            </a:r>
          </a:p>
          <a:p>
            <a:endParaRPr lang="en-US" dirty="0"/>
          </a:p>
          <a:p>
            <a:r>
              <a:rPr lang="en-US" dirty="0"/>
              <a:t>Fall 2021: Assistant Professor of Business Analytics at the University of Kansas School of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2BF27-3ED8-40EC-8F84-02CCA693E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E991B6-844C-4F1C-B020-44743DC9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41EAF-7FA0-4CC5-A1BB-D7172A17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Chair a session </a:t>
            </a:r>
            <a:r>
              <a:rPr lang="en-US" dirty="0"/>
              <a:t>at an annual INFORMS meeting.</a:t>
            </a:r>
          </a:p>
          <a:p>
            <a:r>
              <a:rPr lang="en-US" dirty="0"/>
              <a:t>Attend the </a:t>
            </a:r>
            <a:r>
              <a:rPr lang="en-US" b="1" dirty="0"/>
              <a:t>Doctoral Student Colloquium</a:t>
            </a:r>
            <a:r>
              <a:rPr lang="en-US" dirty="0"/>
              <a:t> prior to INFORMS meeting.</a:t>
            </a:r>
          </a:p>
          <a:p>
            <a:r>
              <a:rPr lang="en-US" b="1" dirty="0"/>
              <a:t>Submit a presentation</a:t>
            </a:r>
            <a:r>
              <a:rPr lang="en-US" dirty="0"/>
              <a:t> for a workshop in your area.</a:t>
            </a:r>
          </a:p>
          <a:p>
            <a:r>
              <a:rPr lang="en-US" dirty="0"/>
              <a:t>Consider a </a:t>
            </a:r>
            <a:r>
              <a:rPr lang="en-US" b="1" dirty="0"/>
              <a:t>leadership position </a:t>
            </a:r>
            <a:r>
              <a:rPr lang="en-US" dirty="0"/>
              <a:t>in the INFORMS Iowa Student Chapter.</a:t>
            </a:r>
          </a:p>
        </p:txBody>
      </p:sp>
    </p:spTree>
    <p:extLst>
      <p:ext uri="{BB962C8B-B14F-4D97-AF65-F5344CB8AC3E}">
        <p14:creationId xmlns:p14="http://schemas.microsoft.com/office/powerpoint/2010/main" val="387326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A7DB-B5D8-4221-A635-55E5F76B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Teaching Certificate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1E4D3-79DA-47BC-9550-C7A974352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026" name="x_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C2492FF-7C73-4D84-A82A-783CC8401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45"/>
          <a:stretch/>
        </p:blipFill>
        <p:spPr bwMode="auto">
          <a:xfrm>
            <a:off x="398835" y="2490825"/>
            <a:ext cx="3770037" cy="23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x_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4C6943-76DD-4B75-A93F-B7084EC01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3"/>
          <a:stretch/>
        </p:blipFill>
        <p:spPr bwMode="auto">
          <a:xfrm>
            <a:off x="4476750" y="2178237"/>
            <a:ext cx="7715250" cy="29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3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C964-1093-4A0E-85A1-07E6A332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C9B59-CFE4-4E0C-AE2D-134C95A6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your network.</a:t>
            </a:r>
          </a:p>
          <a:p>
            <a:pPr lvl="1"/>
            <a:r>
              <a:rPr lang="en-US" dirty="0"/>
              <a:t>Conferences</a:t>
            </a:r>
          </a:p>
          <a:p>
            <a:pPr lvl="1"/>
            <a:r>
              <a:rPr lang="en-US" dirty="0"/>
              <a:t>Twitter </a:t>
            </a:r>
          </a:p>
          <a:p>
            <a:pPr lvl="1"/>
            <a:r>
              <a:rPr lang="en-US" dirty="0"/>
              <a:t>LinkedIn</a:t>
            </a:r>
          </a:p>
          <a:p>
            <a:r>
              <a:rPr lang="en-US" dirty="0"/>
              <a:t>Become a head TA.</a:t>
            </a:r>
          </a:p>
          <a:p>
            <a:r>
              <a:rPr lang="en-US" dirty="0"/>
              <a:t>Draft application materials now to determine your strengths/weaknesses.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C2E-CC2F-48DC-9831-19CB8008B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5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848C61-C124-4C49-97C4-0B76F6D2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367174"/>
            <a:ext cx="9144000" cy="2690726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sz="3600" dirty="0"/>
            </a:br>
            <a:r>
              <a:rPr lang="en-US" sz="3600" dirty="0"/>
              <a:t>Xiexin Liu</a:t>
            </a:r>
            <a:br>
              <a:rPr lang="en-US" sz="3600" dirty="0"/>
            </a:br>
            <a:r>
              <a:rPr lang="en-US" sz="3600" dirty="0"/>
              <a:t>Sara Reed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AB9F6C-73AD-294A-A3E0-6E87246D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3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57C1-214C-48D2-850D-3908FEBA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Timeline for Sara 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00191-6C25-4707-A7A4-90795F891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Prepared materials in Summer 2020</a:t>
            </a:r>
          </a:p>
          <a:p>
            <a:r>
              <a:rPr lang="en-US" dirty="0"/>
              <a:t>Asked letter writers in August 2020</a:t>
            </a:r>
          </a:p>
          <a:p>
            <a:r>
              <a:rPr lang="en-US" dirty="0"/>
              <a:t>Started submitting applications in October 2020</a:t>
            </a:r>
          </a:p>
          <a:p>
            <a:r>
              <a:rPr lang="en-US" dirty="0"/>
              <a:t>First-round interviews started in early December 2020</a:t>
            </a:r>
          </a:p>
          <a:p>
            <a:r>
              <a:rPr lang="en-US" dirty="0"/>
              <a:t>Second-round interviews started in late December 2020</a:t>
            </a:r>
          </a:p>
          <a:p>
            <a:r>
              <a:rPr lang="en-US" dirty="0"/>
              <a:t>Accepted position in February 2021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A4479-7E11-42E1-A904-BE78459D7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6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1B4E77-8DDB-4C56-98B2-D5BCE453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Xiexin Liu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6284F-D64F-4E4E-AA1A-9B406E712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3B84F-574A-D54A-88A1-62F40A77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/>
          <a:p>
            <a:r>
              <a:rPr lang="en-US" dirty="0"/>
              <a:t>PhD Candidate in </a:t>
            </a:r>
            <a:r>
              <a:rPr lang="en-US" altLang="zh-CN" dirty="0"/>
              <a:t>Business</a:t>
            </a:r>
            <a:r>
              <a:rPr lang="zh-CN" altLang="en-US" dirty="0"/>
              <a:t> </a:t>
            </a:r>
            <a:r>
              <a:rPr lang="en-US" altLang="zh-CN" dirty="0"/>
              <a:t>Analytics</a:t>
            </a:r>
          </a:p>
          <a:p>
            <a:r>
              <a:rPr lang="en-US" dirty="0"/>
              <a:t>Advisors:</a:t>
            </a:r>
            <a:r>
              <a:rPr lang="en-US" b="1" dirty="0"/>
              <a:t> </a:t>
            </a:r>
            <a:r>
              <a:rPr lang="en-US" altLang="zh-CN" dirty="0"/>
              <a:t>Johannes</a:t>
            </a:r>
            <a:r>
              <a:rPr lang="zh-CN" altLang="en-US" dirty="0"/>
              <a:t> </a:t>
            </a:r>
            <a:r>
              <a:rPr lang="en-US" altLang="zh-CN" dirty="0" err="1"/>
              <a:t>Ledolter</a:t>
            </a:r>
            <a:endParaRPr lang="en-US" dirty="0"/>
          </a:p>
          <a:p>
            <a:r>
              <a:rPr lang="en-US" dirty="0"/>
              <a:t>Fall 2021: </a:t>
            </a:r>
            <a:r>
              <a:rPr lang="en-US" altLang="zh-CN" dirty="0"/>
              <a:t>Visiting</a:t>
            </a:r>
            <a:r>
              <a:rPr lang="zh-CN" altLang="en-US" dirty="0"/>
              <a:t> </a:t>
            </a:r>
            <a:r>
              <a:rPr lang="en-US" dirty="0"/>
              <a:t>Assistant Professor of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Analytics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Dickinson</a:t>
            </a:r>
            <a:r>
              <a:rPr lang="zh-CN" altLang="en-US" dirty="0"/>
              <a:t> </a:t>
            </a:r>
            <a:r>
              <a:rPr lang="en-US" altLang="zh-CN" dirty="0"/>
              <a:t>College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3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57C1-214C-48D2-850D-3908FEBA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Timeline for </a:t>
            </a:r>
            <a:r>
              <a:rPr lang="en-US" altLang="zh-CN" dirty="0"/>
              <a:t>Xiexin</a:t>
            </a:r>
            <a:r>
              <a:rPr lang="zh-CN" altLang="en-US" dirty="0"/>
              <a:t> </a:t>
            </a:r>
            <a:r>
              <a:rPr lang="en-US" altLang="zh-CN" dirty="0"/>
              <a:t>Liu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00191-6C25-4707-A7A4-90795F891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Submitting</a:t>
            </a:r>
            <a:r>
              <a:rPr lang="zh-CN" altLang="en-US" dirty="0"/>
              <a:t> </a:t>
            </a:r>
            <a:r>
              <a:rPr lang="en-US" altLang="zh-CN" dirty="0"/>
              <a:t>applications:</a:t>
            </a:r>
            <a:r>
              <a:rPr lang="zh-CN" altLang="en-US" dirty="0"/>
              <a:t> </a:t>
            </a:r>
            <a:r>
              <a:rPr lang="en-US" altLang="zh-CN" dirty="0"/>
              <a:t>November</a:t>
            </a:r>
            <a:r>
              <a:rPr lang="zh-CN" altLang="en-US" dirty="0"/>
              <a:t> </a:t>
            </a:r>
            <a:r>
              <a:rPr lang="en-US" altLang="zh-CN" dirty="0"/>
              <a:t>2020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January</a:t>
            </a:r>
            <a:r>
              <a:rPr lang="zh-CN" altLang="en-US" dirty="0"/>
              <a:t> </a:t>
            </a:r>
            <a:r>
              <a:rPr lang="en-US" altLang="zh-CN" dirty="0"/>
              <a:t>2021</a:t>
            </a:r>
          </a:p>
          <a:p>
            <a:r>
              <a:rPr lang="en-US" altLang="zh-CN" dirty="0"/>
              <a:t>First-round</a:t>
            </a:r>
            <a:r>
              <a:rPr lang="zh-CN" altLang="en-US" dirty="0"/>
              <a:t> </a:t>
            </a:r>
            <a:r>
              <a:rPr lang="en-US" altLang="zh-CN" dirty="0"/>
              <a:t>interviews:</a:t>
            </a:r>
            <a:r>
              <a:rPr lang="zh-CN" altLang="en-US" dirty="0"/>
              <a:t> </a:t>
            </a:r>
            <a:r>
              <a:rPr lang="en-US" altLang="zh-CN" dirty="0"/>
              <a:t>November</a:t>
            </a:r>
            <a:r>
              <a:rPr lang="zh-CN" altLang="en-US" dirty="0"/>
              <a:t> </a:t>
            </a:r>
            <a:r>
              <a:rPr lang="en-US" altLang="zh-CN" dirty="0"/>
              <a:t>2020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March</a:t>
            </a:r>
            <a:r>
              <a:rPr lang="zh-CN" altLang="en-US" dirty="0"/>
              <a:t> </a:t>
            </a:r>
            <a:r>
              <a:rPr lang="en-US" altLang="zh-CN" dirty="0"/>
              <a:t>2021</a:t>
            </a:r>
          </a:p>
          <a:p>
            <a:r>
              <a:rPr lang="en-US" altLang="zh-CN" dirty="0"/>
              <a:t>Second-round</a:t>
            </a:r>
            <a:r>
              <a:rPr lang="zh-CN" altLang="en-US" dirty="0"/>
              <a:t> </a:t>
            </a:r>
            <a:r>
              <a:rPr lang="en-US" altLang="zh-CN" dirty="0"/>
              <a:t>interviews:</a:t>
            </a:r>
            <a:r>
              <a:rPr lang="zh-CN" altLang="en-US" dirty="0"/>
              <a:t> </a:t>
            </a:r>
            <a:r>
              <a:rPr lang="en-US" altLang="zh-CN" dirty="0"/>
              <a:t>December</a:t>
            </a:r>
            <a:r>
              <a:rPr lang="zh-CN" altLang="en-US" dirty="0"/>
              <a:t> </a:t>
            </a:r>
            <a:r>
              <a:rPr lang="en-US" altLang="zh-CN" dirty="0"/>
              <a:t>2020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March</a:t>
            </a:r>
            <a:r>
              <a:rPr lang="zh-CN" altLang="en-US" dirty="0"/>
              <a:t> </a:t>
            </a:r>
            <a:r>
              <a:rPr lang="en-US" altLang="zh-CN" dirty="0"/>
              <a:t>2021</a:t>
            </a:r>
          </a:p>
          <a:p>
            <a:r>
              <a:rPr lang="en-US" altLang="zh-CN" dirty="0"/>
              <a:t>Accepted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March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i="1" dirty="0"/>
              <a:t>First-round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interviews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can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still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happen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in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March,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and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schools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might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not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make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a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decision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until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late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April.</a:t>
            </a:r>
            <a:endParaRPr lang="en-US" sz="24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A4479-7E11-42E1-A904-BE78459D7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Tippie</a:t>
            </a:r>
            <a:r>
              <a:rPr lang="en-US" dirty="0"/>
              <a:t> College of Business</a:t>
            </a:r>
          </a:p>
        </p:txBody>
      </p:sp>
    </p:spTree>
    <p:extLst>
      <p:ext uri="{BB962C8B-B14F-4D97-AF65-F5344CB8AC3E}">
        <p14:creationId xmlns:p14="http://schemas.microsoft.com/office/powerpoint/2010/main" val="147735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383C-BD9F-41B0-9EA3-57A16E8DE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to begin?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AC292-66C5-49C2-BCF4-17774242A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E8E60C-31CE-4F97-BBF0-EA618C7E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position do you want?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4B23F-3410-4D05-AE3D-CA58FCB6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These positions are not listed in a particular order.</a:t>
            </a:r>
          </a:p>
          <a:p>
            <a:r>
              <a:rPr lang="en-US" dirty="0"/>
              <a:t>Post-doc </a:t>
            </a:r>
          </a:p>
          <a:p>
            <a:r>
              <a:rPr lang="en-US" dirty="0"/>
              <a:t>Lecturer</a:t>
            </a:r>
          </a:p>
          <a:p>
            <a:r>
              <a:rPr lang="en-US" dirty="0"/>
              <a:t>Tenure-track position at teaching school</a:t>
            </a:r>
          </a:p>
          <a:p>
            <a:r>
              <a:rPr lang="en-US" dirty="0"/>
              <a:t>Tenure-track position at research institution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2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5D09-694F-4BFC-9E10-4F19BB5A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letter writers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ADFA-CB16-42C2-B411-93F3447C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3-5 letter writers.</a:t>
            </a:r>
          </a:p>
          <a:p>
            <a:pPr lvl="1"/>
            <a:r>
              <a:rPr lang="en-US" dirty="0"/>
              <a:t>Most applications ask for 3. </a:t>
            </a:r>
          </a:p>
          <a:p>
            <a:r>
              <a:rPr lang="en-US" dirty="0"/>
              <a:t>At least one letter writer should be able to speak to your teaching.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A4B2F-BD08-48D4-910C-7D0C20773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4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D312DD7-3037-456C-8F3D-84E9E047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materials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5A9CE0-7413-410D-8EE3-8A5EE16E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CV</a:t>
            </a:r>
            <a:endParaRPr lang="en-US" dirty="0"/>
          </a:p>
          <a:p>
            <a:r>
              <a:rPr lang="en-US" dirty="0"/>
              <a:t>Research Statement</a:t>
            </a:r>
          </a:p>
          <a:p>
            <a:r>
              <a:rPr lang="en-US" dirty="0"/>
              <a:t>Teaching Statement + Teaching Evaluations</a:t>
            </a:r>
          </a:p>
          <a:p>
            <a:r>
              <a:rPr lang="en-US" dirty="0"/>
              <a:t>Diversity Statement</a:t>
            </a:r>
          </a:p>
          <a:p>
            <a:r>
              <a:rPr lang="en-US" dirty="0"/>
              <a:t>Cover Letter</a:t>
            </a:r>
          </a:p>
          <a:p>
            <a:r>
              <a:rPr lang="en-US" dirty="0"/>
              <a:t>Transcripts</a:t>
            </a:r>
          </a:p>
          <a:p>
            <a:r>
              <a:rPr lang="en-US" dirty="0"/>
              <a:t>Job Market Paper(s)</a:t>
            </a:r>
          </a:p>
          <a:p>
            <a:r>
              <a:rPr lang="en-US" dirty="0"/>
              <a:t>Website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E6D4-1338-41AC-82C8-C40287BC1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1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-PPT-Template-Widescreen-2020" id="{00BCA831-DCF5-41C5-9F7E-629FE3E597E1}" vid="{0D674D12-1006-47D5-9626-A9E8AAC6B5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brand-ppt-template-widescreen-2020</Template>
  <TotalTime>1440</TotalTime>
  <Words>578</Words>
  <Application>Microsoft Office PowerPoint</Application>
  <PresentationFormat>Widescreen</PresentationFormat>
  <Paragraphs>109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Navigating the Academic Job Market</vt:lpstr>
      <vt:lpstr>Sara Reed</vt:lpstr>
      <vt:lpstr>Estimated Timeline for Sara Reed</vt:lpstr>
      <vt:lpstr>Xiexin Liu </vt:lpstr>
      <vt:lpstr>Estimated Timeline for Xiexin Liu</vt:lpstr>
      <vt:lpstr>Where to begin?</vt:lpstr>
      <vt:lpstr>What type of position do you want?</vt:lpstr>
      <vt:lpstr>Find letter writers</vt:lpstr>
      <vt:lpstr>Prepare materials</vt:lpstr>
      <vt:lpstr>Graduate College Career Consultations</vt:lpstr>
      <vt:lpstr>Where to find jobs</vt:lpstr>
      <vt:lpstr>INFORMS Career Center</vt:lpstr>
      <vt:lpstr>INFORMS Open Forum</vt:lpstr>
      <vt:lpstr>Higher Ed Jobs</vt:lpstr>
      <vt:lpstr>OperationsAcademia.org</vt:lpstr>
      <vt:lpstr>Twitter</vt:lpstr>
      <vt:lpstr>LinkedIn</vt:lpstr>
      <vt:lpstr>Miscellaneous </vt:lpstr>
      <vt:lpstr>Things to consider if you have at least a year before the job market</vt:lpstr>
      <vt:lpstr>INFORMS</vt:lpstr>
      <vt:lpstr>College Teaching Certificate</vt:lpstr>
      <vt:lpstr>Other Suggestions</vt:lpstr>
      <vt:lpstr>Thank you  Xiexin Liu Sara Reed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of Autonomous Vehicles in Last-Mile Delivery on the  Urban-Rural Continuum</dc:title>
  <dc:creator>Sara Reed</dc:creator>
  <cp:lastModifiedBy>Sara</cp:lastModifiedBy>
  <cp:revision>28</cp:revision>
  <dcterms:created xsi:type="dcterms:W3CDTF">2020-10-06T15:53:37Z</dcterms:created>
  <dcterms:modified xsi:type="dcterms:W3CDTF">2021-05-04T16:08:35Z</dcterms:modified>
</cp:coreProperties>
</file>