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0"/>
  </p:notesMasterIdLst>
  <p:sldIdLst>
    <p:sldId id="257" r:id="rId5"/>
    <p:sldId id="439" r:id="rId6"/>
    <p:sldId id="440" r:id="rId7"/>
    <p:sldId id="441" r:id="rId8"/>
    <p:sldId id="43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E2DA1C6-291B-2D41-A606-683EFDC6CE0D}">
          <p14:sldIdLst>
            <p14:sldId id="257"/>
          </p14:sldIdLst>
        </p14:section>
        <p14:section name="Untitled Section" id="{D6B82F20-BC6F-6E47-AFF5-621541C9C0E7}">
          <p14:sldIdLst>
            <p14:sldId id="439"/>
            <p14:sldId id="440"/>
            <p14:sldId id="441"/>
            <p14:sldId id="43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5B9BD6"/>
    <a:srgbClr val="FFCE00"/>
    <a:srgbClr val="FAC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B09C7-41B1-7743-B825-C20CAF9E61A7}" v="1" dt="2020-06-24T08:38:56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4"/>
    <p:restoredTop sz="72585"/>
  </p:normalViewPr>
  <p:slideViewPr>
    <p:cSldViewPr snapToGrid="0" snapToObjects="1">
      <p:cViewPr varScale="1">
        <p:scale>
          <a:sx n="86" d="100"/>
          <a:sy n="86" d="100"/>
        </p:scale>
        <p:origin x="2160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7CA52-1ACC-1344-90A4-6AB164CBEDD0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A1B92-7784-A145-9713-69F07AE01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4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1B92-7784-A145-9713-69F07AE019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20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A1B92-7784-A145-9713-69F07AE019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A8D7680D-E7C8-7643-BEFD-F7A179B77B7C}"/>
              </a:ext>
            </a:extLst>
          </p:cNvPr>
          <p:cNvSpPr/>
          <p:nvPr/>
        </p:nvSpPr>
        <p:spPr>
          <a:xfrm>
            <a:off x="0" y="0"/>
            <a:ext cx="12192000" cy="6290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CD893F-4580-B544-83D6-ED7E385EA0E6}"/>
              </a:ext>
            </a:extLst>
          </p:cNvPr>
          <p:cNvCxnSpPr>
            <a:cxnSpLocks/>
          </p:cNvCxnSpPr>
          <p:nvPr/>
        </p:nvCxnSpPr>
        <p:spPr>
          <a:xfrm>
            <a:off x="375167" y="1010339"/>
            <a:ext cx="7955280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21">
            <a:extLst>
              <a:ext uri="{FF2B5EF4-FFF2-40B4-BE49-F238E27FC236}">
                <a16:creationId xmlns:a16="http://schemas.microsoft.com/office/drawing/2014/main" id="{3B8C66D2-8B0E-D644-958B-ADC9E569A62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4980" y="1230677"/>
            <a:ext cx="11250920" cy="229472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4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 Goes Here</a:t>
            </a:r>
          </a:p>
        </p:txBody>
      </p:sp>
      <p:sp>
        <p:nvSpPr>
          <p:cNvPr id="21" name="Text Placeholder 21">
            <a:extLst>
              <a:ext uri="{FF2B5EF4-FFF2-40B4-BE49-F238E27FC236}">
                <a16:creationId xmlns:a16="http://schemas.microsoft.com/office/drawing/2014/main" id="{F41F2469-CF29-2044-8249-860BE15EF3D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4980" y="3756753"/>
            <a:ext cx="11250920" cy="116778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Additional Content Here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04E17178-3A66-6644-B095-68F890E50C3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4980" y="5871992"/>
            <a:ext cx="4083969" cy="4186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Month XX, 2018</a:t>
            </a:r>
          </a:p>
        </p:txBody>
      </p:sp>
      <p:sp>
        <p:nvSpPr>
          <p:cNvPr id="31" name="Footer Placeholder 6">
            <a:extLst>
              <a:ext uri="{FF2B5EF4-FFF2-40B4-BE49-F238E27FC236}">
                <a16:creationId xmlns:a16="http://schemas.microsoft.com/office/drawing/2014/main" id="{B7F2E224-3E28-734C-8581-2AE71B6C88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3191" y="6389784"/>
            <a:ext cx="6365827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Insert Unit Name Here &gt;&gt; Go to View &gt;&gt; Header/Footer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2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Bullets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00284" cy="4351338"/>
          </a:xfrm>
        </p:spPr>
        <p:txBody>
          <a:bodyPr/>
          <a:lstStyle>
            <a:lvl1pPr>
              <a:spcAft>
                <a:spcPts val="600"/>
              </a:spcAft>
              <a:defRPr sz="32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3192" y="6391656"/>
            <a:ext cx="6846594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Insert Unit Name Here &gt;&gt; Go to View &gt;&gt; Header/Footer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4A74C90-07AF-2A4B-B930-56D31F5072F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66038" y="1797050"/>
            <a:ext cx="4061674" cy="362555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45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spcAft>
                <a:spcPts val="600"/>
              </a:spcAft>
              <a:defRPr sz="32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3192" y="6391656"/>
            <a:ext cx="7044556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Insert Unit Name Here &gt;&gt; Go to View &gt;&gt; Header/Footer</a:t>
            </a:r>
          </a:p>
        </p:txBody>
      </p:sp>
    </p:spTree>
    <p:extLst>
      <p:ext uri="{BB962C8B-B14F-4D97-AF65-F5344CB8AC3E}">
        <p14:creationId xmlns:p14="http://schemas.microsoft.com/office/powerpoint/2010/main" val="148645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407988" indent="-398463">
              <a:spcAft>
                <a:spcPts val="600"/>
              </a:spcAft>
              <a:buFontTx/>
              <a:buBlip>
                <a:blip r:embed="rId2"/>
              </a:buBlip>
              <a:tabLst/>
              <a:defRPr sz="32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3192" y="6389784"/>
            <a:ext cx="6431814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Insert Unit Name Here &gt;&gt; Go to View &gt;&gt; Header/Footer</a:t>
            </a:r>
          </a:p>
        </p:txBody>
      </p:sp>
    </p:spTree>
    <p:extLst>
      <p:ext uri="{BB962C8B-B14F-4D97-AF65-F5344CB8AC3E}">
        <p14:creationId xmlns:p14="http://schemas.microsoft.com/office/powerpoint/2010/main" val="331451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Bullet Slide - Check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407988" indent="-398463">
              <a:spcAft>
                <a:spcPts val="600"/>
              </a:spcAft>
              <a:buFontTx/>
              <a:buBlip>
                <a:blip r:embed="rId2"/>
              </a:buBlip>
              <a:tabLst/>
              <a:defRPr sz="32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3191" y="6389784"/>
            <a:ext cx="6639205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Insert Unit Name Here &gt;&gt; Go to View &gt;&gt; Header/Footer</a:t>
            </a:r>
          </a:p>
        </p:txBody>
      </p:sp>
    </p:spTree>
    <p:extLst>
      <p:ext uri="{BB962C8B-B14F-4D97-AF65-F5344CB8AC3E}">
        <p14:creationId xmlns:p14="http://schemas.microsoft.com/office/powerpoint/2010/main" val="201404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4A94-DAEA-0B4D-A560-6B0D29C9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7F293-DDBE-6C43-B409-42B316BDC2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0BAA6-F216-4E47-A454-29DB58A39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AAA60-DAB6-0A4B-BBB9-1D32AB9AC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3191" y="6391656"/>
            <a:ext cx="6346973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Insert Unit Name Here &gt;&gt; Go to View &gt;&gt; Header/Footer</a:t>
            </a:r>
          </a:p>
        </p:txBody>
      </p:sp>
    </p:spTree>
    <p:extLst>
      <p:ext uri="{BB962C8B-B14F-4D97-AF65-F5344CB8AC3E}">
        <p14:creationId xmlns:p14="http://schemas.microsoft.com/office/powerpoint/2010/main" val="232075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with Phot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CE28F-38A5-DE42-9231-928F7032A2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3192" y="6391656"/>
            <a:ext cx="7346214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Insert Unit Name Here &gt;&gt; Go to View &gt;&gt; Header/Footer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6CB8017-7E7F-9B49-9B4B-B9336EB3F2B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301647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BDF2F51-43AF-EB4F-AFBB-B545D7ECB4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39899" y="1544538"/>
            <a:ext cx="2741841" cy="646331"/>
          </a:xfrm>
          <a:solidFill>
            <a:schemeClr val="accent1"/>
          </a:solidFill>
        </p:spPr>
        <p:txBody>
          <a:bodyPr vert="horz" wrap="none" lIns="91440" anchor="ctr" anchorCtr="0">
            <a:sp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6235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8A53FEB-EECE-604B-823F-810D824B4F7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-1"/>
            <a:ext cx="7459281" cy="6301649"/>
          </a:xfrm>
        </p:spPr>
        <p:txBody>
          <a:bodyPr wrap="none" anchor="ctr" anchorCtr="0"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FE2033-42DC-6F47-BA67-5A3FE4333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93191" y="6391656"/>
            <a:ext cx="6629778" cy="43414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Insert Unit Name Here &gt;&gt; Go to View &gt;&gt; Header/Footer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F9CB07-5AF2-9B4A-B86C-EAAE286C41A3}"/>
              </a:ext>
            </a:extLst>
          </p:cNvPr>
          <p:cNvSpPr/>
          <p:nvPr/>
        </p:nvSpPr>
        <p:spPr>
          <a:xfrm>
            <a:off x="7459663" y="-1"/>
            <a:ext cx="4732337" cy="6345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CD893F-4580-B544-83D6-ED7E385EA0E6}"/>
              </a:ext>
            </a:extLst>
          </p:cNvPr>
          <p:cNvCxnSpPr>
            <a:cxnSpLocks/>
          </p:cNvCxnSpPr>
          <p:nvPr/>
        </p:nvCxnSpPr>
        <p:spPr>
          <a:xfrm>
            <a:off x="7781925" y="2552700"/>
            <a:ext cx="41148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2">
            <a:extLst>
              <a:ext uri="{FF2B5EF4-FFF2-40B4-BE49-F238E27FC236}">
                <a16:creationId xmlns:a16="http://schemas.microsoft.com/office/drawing/2014/main" id="{EA7A6CA1-9D41-A340-8CE2-9A6C51938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374" r="89328"/>
          <a:stretch>
            <a:fillRect/>
          </a:stretch>
        </p:blipFill>
        <p:spPr bwMode="auto">
          <a:xfrm>
            <a:off x="7707313" y="2647950"/>
            <a:ext cx="366712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3">
            <a:extLst>
              <a:ext uri="{FF2B5EF4-FFF2-40B4-BE49-F238E27FC236}">
                <a16:creationId xmlns:a16="http://schemas.microsoft.com/office/drawing/2014/main" id="{6B88A962-6EF7-6A4F-B98E-178C18FE4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1" t="-16374" r="66017"/>
          <a:stretch>
            <a:fillRect/>
          </a:stretch>
        </p:blipFill>
        <p:spPr bwMode="auto">
          <a:xfrm>
            <a:off x="7751381" y="3390900"/>
            <a:ext cx="366712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4">
            <a:extLst>
              <a:ext uri="{FF2B5EF4-FFF2-40B4-BE49-F238E27FC236}">
                <a16:creationId xmlns:a16="http://schemas.microsoft.com/office/drawing/2014/main" id="{00D2CBF2-4A18-2345-BEF9-12E50BADA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47" t="-16374" r="46681"/>
          <a:stretch>
            <a:fillRect/>
          </a:stretch>
        </p:blipFill>
        <p:spPr bwMode="auto">
          <a:xfrm>
            <a:off x="7747000" y="3944938"/>
            <a:ext cx="28575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81EBC177-4003-1940-9D95-6B158F0A7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39" t="-16374" r="24989"/>
          <a:stretch>
            <a:fillRect/>
          </a:stretch>
        </p:blipFill>
        <p:spPr bwMode="auto">
          <a:xfrm>
            <a:off x="7707313" y="4344988"/>
            <a:ext cx="366712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6">
            <a:extLst>
              <a:ext uri="{FF2B5EF4-FFF2-40B4-BE49-F238E27FC236}">
                <a16:creationId xmlns:a16="http://schemas.microsoft.com/office/drawing/2014/main" id="{AFEDFA11-E964-F54F-B16F-34CC578EF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09" t="34537" r="737"/>
          <a:stretch>
            <a:fillRect/>
          </a:stretch>
        </p:blipFill>
        <p:spPr bwMode="auto">
          <a:xfrm>
            <a:off x="7662863" y="5068888"/>
            <a:ext cx="45561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233CEFE-0465-164B-A7FC-DA89EC13E8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01738" y="171449"/>
            <a:ext cx="4083969" cy="230981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40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FAEA2DC-2F40-D344-B961-344ADAEE450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18475" y="2738439"/>
            <a:ext cx="3767138" cy="652462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Address goes here</a:t>
            </a:r>
          </a:p>
          <a:p>
            <a:pPr lvl="0"/>
            <a:r>
              <a:rPr lang="en-US" dirty="0"/>
              <a:t>City, ST ZIP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79528BCA-18EF-8449-8A17-21BBC85136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18475" y="3505620"/>
            <a:ext cx="3767138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319-XXX-XXXX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ACD9A33F-60C5-284B-9D46-72E5B57832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18475" y="3968328"/>
            <a:ext cx="3767138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err="1"/>
              <a:t>URL.uiowa.edu</a:t>
            </a:r>
            <a:endParaRPr lang="en-US" dirty="0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8E9CD933-E414-1145-9754-ACBFFF5962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18475" y="4442053"/>
            <a:ext cx="3767138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err="1"/>
              <a:t>facebook.com</a:t>
            </a:r>
            <a:r>
              <a:rPr lang="en-US" dirty="0"/>
              <a:t>/URL</a:t>
            </a:r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71AC9B4-FCC0-5642-81E4-7080E62B0E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18475" y="4926795"/>
            <a:ext cx="3767138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@</a:t>
            </a:r>
            <a:r>
              <a:rPr lang="en-US" dirty="0" err="1"/>
              <a:t>twitterhandle</a:t>
            </a:r>
            <a:endParaRPr lang="en-US" dirty="0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0523A405-5F07-2F4D-B77F-90515157D8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18475" y="5411537"/>
            <a:ext cx="3767138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err="1"/>
              <a:t>contact@uiowa.edu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4BE7270-8D8C-3343-A1A4-A69FB91982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5729" y="5478021"/>
            <a:ext cx="455230" cy="36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4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42FEF12B-F38D-AB4D-BBA1-2C7B74AA0A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7B1A84-3AF2-7441-BD04-40E17B40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6F7B5-A644-9644-B0CB-54E848DBB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623AB8D-52FB-394A-A04E-FEB81257F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1885" y="6381946"/>
            <a:ext cx="6065475" cy="441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6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Insert Unit Name Here &gt;&gt; Go to View &gt;&gt; Header/Footer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69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tex-project.org/help/documentation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verleaf.com/latex/templates" TargetMode="External"/><Relationship Id="rId2" Type="http://schemas.openxmlformats.org/officeDocument/2006/relationships/hyperlink" Target="https://www.sharelatex.com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verleaf.com/learn/latex/bibliography_management_with_bibtex" TargetMode="External"/><Relationship Id="rId2" Type="http://schemas.openxmlformats.org/officeDocument/2006/relationships/hyperlink" Target="https://www.overleaf.com/learn/latex/mathematical_expressions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6F870-F80B-B244-B223-507B85F150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980" y="1230677"/>
            <a:ext cx="11008126" cy="2294721"/>
          </a:xfrm>
        </p:spPr>
        <p:txBody>
          <a:bodyPr>
            <a:normAutofit/>
          </a:bodyPr>
          <a:lstStyle/>
          <a:p>
            <a:r>
              <a:rPr lang="en-US" sz="4000" dirty="0"/>
              <a:t>INFORMS Student Chapter Best Practices:</a:t>
            </a:r>
          </a:p>
          <a:p>
            <a:r>
              <a:rPr lang="en-US" sz="4000" dirty="0"/>
              <a:t> LATEX for Technical Writing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9CCC4-BFC0-074D-8089-0845BEB17C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53732" y="3630654"/>
            <a:ext cx="10459910" cy="1423430"/>
          </a:xfrm>
        </p:spPr>
        <p:txBody>
          <a:bodyPr numCol="1">
            <a:norm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dirty="0"/>
              <a:t>Yichen Ding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1800" b="0" dirty="0"/>
              <a:t>Department of Business Analytics, Henry B. </a:t>
            </a:r>
            <a:r>
              <a:rPr lang="en-US" sz="1800" b="0" dirty="0" err="1"/>
              <a:t>Tippie</a:t>
            </a:r>
            <a:r>
              <a:rPr lang="en-US" sz="1800" b="0" dirty="0"/>
              <a:t> College of Business, The University of Iowa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724E4-9BEE-4141-84E5-33D2AF9526F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0" y="6412466"/>
            <a:ext cx="4083969" cy="41864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Feb.15 2021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4E0962-DAF6-5144-BCB5-C18C74AB9DA4}"/>
              </a:ext>
            </a:extLst>
          </p:cNvPr>
          <p:cNvSpPr/>
          <p:nvPr/>
        </p:nvSpPr>
        <p:spPr>
          <a:xfrm>
            <a:off x="3423585" y="5383767"/>
            <a:ext cx="4463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b="1" dirty="0"/>
              <a:t>2021 INFORMS Virtual Knowledge Café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45B969-9DCC-0943-A24D-EE2D66BD2E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990" y="214826"/>
            <a:ext cx="2638425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6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7"/>
    </mc:Choice>
    <mc:Fallback xmlns="">
      <p:transition spd="slow" advTm="144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3B9C843-871E-454D-A136-32DC4E524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LaTeX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2335C46-2095-554F-BF3E-9966BFDF1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690688"/>
            <a:ext cx="11615129" cy="4351338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a document preparation system for high-quality typesetting. It is most often used for medium-to-large technical or scientific documents, but it can be used for almost any form of publishing.</a:t>
            </a:r>
          </a:p>
          <a:p>
            <a:pPr lvl="1"/>
            <a:endParaRPr lang="en-US" dirty="0"/>
          </a:p>
          <a:p>
            <a:r>
              <a:rPr lang="en-US" dirty="0"/>
              <a:t>Documentation</a:t>
            </a:r>
          </a:p>
          <a:p>
            <a:pPr lvl="1"/>
            <a:r>
              <a:rPr lang="en-US" dirty="0">
                <a:hlinkClick r:id="rId2"/>
              </a:rPr>
              <a:t>https://www.latex-project.org/help/documentation/</a:t>
            </a:r>
            <a:endParaRPr lang="en-US" dirty="0"/>
          </a:p>
          <a:p>
            <a:pPr lvl="1"/>
            <a:r>
              <a:rPr lang="en-US" dirty="0"/>
              <a:t>References to core documentation about LaTeX written by the LaTeX team.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CA67C1-C7DE-F143-9F83-6AB74B805DD8}"/>
              </a:ext>
            </a:extLst>
          </p:cNvPr>
          <p:cNvSpPr txBox="1"/>
          <p:nvPr/>
        </p:nvSpPr>
        <p:spPr>
          <a:xfrm>
            <a:off x="10783614" y="6227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0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3B9C843-871E-454D-A136-32DC4E524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Online Practice - </a:t>
            </a:r>
            <a:r>
              <a:rPr lang="en-US" dirty="0" err="1"/>
              <a:t>ShareLaTeX</a:t>
            </a:r>
            <a:endParaRPr lang="en-US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2335C46-2095-554F-BF3E-9966BFDF1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690688"/>
            <a:ext cx="11690079" cy="4351338"/>
          </a:xfrm>
        </p:spPr>
        <p:txBody>
          <a:bodyPr>
            <a:normAutofit fontScale="92500" lnSpcReduction="20000"/>
          </a:bodyPr>
          <a:lstStyle/>
          <a:p>
            <a:pPr marL="9525" indent="0">
              <a:buNone/>
            </a:pPr>
            <a:r>
              <a:rPr lang="en-US" sz="2400" dirty="0">
                <a:hlinkClick r:id="rId2"/>
              </a:rPr>
              <a:t>https://www.sharelatex.com/</a:t>
            </a:r>
            <a:r>
              <a:rPr lang="en-US" sz="2400" dirty="0"/>
              <a:t> </a:t>
            </a:r>
          </a:p>
          <a:p>
            <a:r>
              <a:rPr lang="en-US" dirty="0"/>
              <a:t>Collaboration</a:t>
            </a:r>
          </a:p>
          <a:p>
            <a:pPr lvl="1"/>
            <a:r>
              <a:rPr lang="en-US" dirty="0"/>
              <a:t>Work together on a single version</a:t>
            </a:r>
          </a:p>
          <a:p>
            <a:pPr lvl="1"/>
            <a:r>
              <a:rPr lang="en-US" dirty="0"/>
              <a:t>View collaborator edits in real time</a:t>
            </a:r>
          </a:p>
          <a:p>
            <a:r>
              <a:rPr lang="en-US" dirty="0"/>
              <a:t>Easy to Use</a:t>
            </a:r>
          </a:p>
          <a:p>
            <a:pPr lvl="1"/>
            <a:r>
              <a:rPr lang="en-US" dirty="0"/>
              <a:t>No complicated installation </a:t>
            </a:r>
          </a:p>
          <a:p>
            <a:pPr lvl="1"/>
            <a:r>
              <a:rPr lang="en-US" dirty="0"/>
              <a:t>All the packages and </a:t>
            </a:r>
            <a:r>
              <a:rPr lang="en-US" dirty="0">
                <a:hlinkClick r:id="rId3"/>
              </a:rPr>
              <a:t>Templates</a:t>
            </a:r>
            <a:r>
              <a:rPr lang="en-US" dirty="0"/>
              <a:t> you need </a:t>
            </a:r>
            <a:r>
              <a:rPr lang="en-US" dirty="0">
                <a:hlinkClick r:id="rId3"/>
              </a:rPr>
              <a:t>https://www.overleaf.com/latex/templates</a:t>
            </a:r>
            <a:endParaRPr lang="en-US" dirty="0"/>
          </a:p>
          <a:p>
            <a:r>
              <a:rPr lang="en-US" dirty="0"/>
              <a:t>Documentation</a:t>
            </a:r>
          </a:p>
          <a:p>
            <a:pPr lvl="1"/>
            <a:r>
              <a:rPr lang="en-US" dirty="0"/>
              <a:t>See what has been </a:t>
            </a:r>
            <a:r>
              <a:rPr lang="en-US" dirty="0">
                <a:highlight>
                  <a:srgbClr val="FFFF00"/>
                </a:highlight>
              </a:rPr>
              <a:t>added</a:t>
            </a:r>
            <a:r>
              <a:rPr lang="en-US" dirty="0"/>
              <a:t> and </a:t>
            </a:r>
            <a:r>
              <a:rPr lang="en-US" strike="sngStrike" dirty="0">
                <a:highlight>
                  <a:srgbClr val="FFFF00"/>
                </a:highlight>
              </a:rPr>
              <a:t>removed</a:t>
            </a:r>
          </a:p>
          <a:p>
            <a:pPr lvl="1"/>
            <a:r>
              <a:rPr lang="en-US" dirty="0"/>
              <a:t>Restore to any older version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Work from anywhere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CA67C1-C7DE-F143-9F83-6AB74B805DD8}"/>
              </a:ext>
            </a:extLst>
          </p:cNvPr>
          <p:cNvSpPr txBox="1"/>
          <p:nvPr/>
        </p:nvSpPr>
        <p:spPr>
          <a:xfrm>
            <a:off x="10783614" y="6227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2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3B9C843-871E-454D-A136-32DC4E524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Tips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92335C46-2095-554F-BF3E-9966BFDF1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690688"/>
            <a:ext cx="11690079" cy="4351338"/>
          </a:xfrm>
        </p:spPr>
        <p:txBody>
          <a:bodyPr>
            <a:normAutofit/>
          </a:bodyPr>
          <a:lstStyle/>
          <a:p>
            <a:r>
              <a:rPr lang="en-US" dirty="0"/>
              <a:t>Résumé / CV</a:t>
            </a:r>
          </a:p>
          <a:p>
            <a:r>
              <a:rPr lang="en-US" dirty="0"/>
              <a:t>Mathematics</a:t>
            </a:r>
          </a:p>
          <a:p>
            <a:pPr lvl="1"/>
            <a:r>
              <a:rPr lang="en-US" dirty="0"/>
              <a:t>Mathematical expressions</a:t>
            </a:r>
          </a:p>
          <a:p>
            <a:pPr lvl="1"/>
            <a:r>
              <a:rPr lang="en-US" dirty="0">
                <a:hlinkClick r:id="rId2"/>
              </a:rPr>
              <a:t>https://www.overleaf.com/learn/latex/mathematical_expressions</a:t>
            </a:r>
            <a:endParaRPr lang="en-US" dirty="0"/>
          </a:p>
          <a:p>
            <a:r>
              <a:rPr lang="en-US" dirty="0"/>
              <a:t>Reference </a:t>
            </a:r>
          </a:p>
          <a:p>
            <a:pPr lvl="1"/>
            <a:r>
              <a:rPr lang="en-US" dirty="0">
                <a:hlinkClick r:id="rId3"/>
              </a:rPr>
              <a:t>https://www.overleaf.com/learn/latex/bibliography_management_with_bibtex</a:t>
            </a:r>
            <a:r>
              <a:rPr lang="en-US" dirty="0"/>
              <a:t>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Embedded in the main document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Imported from a separate file (Bibliography management with </a:t>
            </a:r>
            <a:r>
              <a:rPr lang="en-US" dirty="0" err="1"/>
              <a:t>Bibtex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CA67C1-C7DE-F143-9F83-6AB74B805DD8}"/>
              </a:ext>
            </a:extLst>
          </p:cNvPr>
          <p:cNvSpPr txBox="1"/>
          <p:nvPr/>
        </p:nvSpPr>
        <p:spPr>
          <a:xfrm>
            <a:off x="10783614" y="6227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49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F69F12-63B3-4C4E-97C6-848755B1F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50" y="2889250"/>
            <a:ext cx="31623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2580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y of Iowa">
  <a:themeElements>
    <a:clrScheme name="University of Iowa Master">
      <a:dk1>
        <a:srgbClr val="000000"/>
      </a:dk1>
      <a:lt1>
        <a:srgbClr val="FFFFFF"/>
      </a:lt1>
      <a:dk2>
        <a:srgbClr val="9E9F9E"/>
      </a:dk2>
      <a:lt2>
        <a:srgbClr val="FFFFFF"/>
      </a:lt2>
      <a:accent1>
        <a:srgbClr val="FFCD00"/>
      </a:accent1>
      <a:accent2>
        <a:srgbClr val="000000"/>
      </a:accent2>
      <a:accent3>
        <a:srgbClr val="A5A5A5"/>
      </a:accent3>
      <a:accent4>
        <a:srgbClr val="CACBCA"/>
      </a:accent4>
      <a:accent5>
        <a:srgbClr val="767776"/>
      </a:accent5>
      <a:accent6>
        <a:srgbClr val="378093"/>
      </a:accent6>
      <a:hlink>
        <a:srgbClr val="378093"/>
      </a:hlink>
      <a:folHlink>
        <a:srgbClr val="9E9F9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Iowa" id="{2444E05A-AFA2-A54F-8D2E-946502DE16C9}" vid="{C3EFCC9B-5335-724E-9CF2-A67B4B4327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369D1ABA2C2245BDDA89E34C3CF76B" ma:contentTypeVersion="11" ma:contentTypeDescription="Create a new document." ma:contentTypeScope="" ma:versionID="aded40c6ca59861e35131c9911dfa5de">
  <xsd:schema xmlns:xsd="http://www.w3.org/2001/XMLSchema" xmlns:xs="http://www.w3.org/2001/XMLSchema" xmlns:p="http://schemas.microsoft.com/office/2006/metadata/properties" xmlns:ns2="a5e3db61-0439-4768-8b0e-d2a46606ceef" xmlns:ns3="6c2d4e6b-71af-4fd4-a32c-b1778be822ed" targetNamespace="http://schemas.microsoft.com/office/2006/metadata/properties" ma:root="true" ma:fieldsID="145ec064b811bc35224e0db37c14f649" ns2:_="" ns3:_="">
    <xsd:import namespace="a5e3db61-0439-4768-8b0e-d2a46606ceef"/>
    <xsd:import namespace="6c2d4e6b-71af-4fd4-a32c-b1778be822e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3db61-0439-4768-8b0e-d2a46606ce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d4e6b-71af-4fd4-a32c-b1778be822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8CDC3D-BEB0-4690-9845-1317386D2B9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DF033C8-0274-4E21-9B1F-D8E779E30D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71CEEE-0F0D-4A80-9B41-9FBA49E41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3db61-0439-4768-8b0e-d2a46606ceef"/>
    <ds:schemaRef ds:uri="6c2d4e6b-71af-4fd4-a32c-b1778be822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223</Words>
  <Application>Microsoft Office PowerPoint</Application>
  <PresentationFormat>Widescreen</PresentationFormat>
  <Paragraphs>36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University of Iowa</vt:lpstr>
      <vt:lpstr>PowerPoint Presentation</vt:lpstr>
      <vt:lpstr>LaTeX</vt:lpstr>
      <vt:lpstr>Online Practice - ShareLaTeX</vt:lpstr>
      <vt:lpstr>Tips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Yichen Ding</dc:creator>
  <cp:lastModifiedBy>Yichen Ding</cp:lastModifiedBy>
  <cp:revision>148</cp:revision>
  <dcterms:created xsi:type="dcterms:W3CDTF">2019-10-16T19:53:44Z</dcterms:created>
  <dcterms:modified xsi:type="dcterms:W3CDTF">2021-05-04T21:52:47Z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0x010100F6369D1ABA2C2245BDDA89E34C3CF76B</vt:lpwstr>
  </property>
</Properties>
</file>