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21"/>
  </p:notesMasterIdLst>
  <p:sldIdLst>
    <p:sldId id="258" r:id="rId2"/>
    <p:sldId id="277" r:id="rId3"/>
    <p:sldId id="278" r:id="rId4"/>
    <p:sldId id="279" r:id="rId5"/>
    <p:sldId id="284" r:id="rId6"/>
    <p:sldId id="282" r:id="rId7"/>
    <p:sldId id="285" r:id="rId8"/>
    <p:sldId id="280" r:id="rId9"/>
    <p:sldId id="286" r:id="rId10"/>
    <p:sldId id="281" r:id="rId11"/>
    <p:sldId id="287" r:id="rId12"/>
    <p:sldId id="283" r:id="rId13"/>
    <p:sldId id="288" r:id="rId14"/>
    <p:sldId id="289" r:id="rId15"/>
    <p:sldId id="290" r:id="rId16"/>
    <p:sldId id="291" r:id="rId17"/>
    <p:sldId id="292" r:id="rId18"/>
    <p:sldId id="293" r:id="rId19"/>
    <p:sldId id="29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13"/>
    <p:restoredTop sz="82313"/>
  </p:normalViewPr>
  <p:slideViewPr>
    <p:cSldViewPr snapToGrid="0" snapToObjects="1">
      <p:cViewPr varScale="1">
        <p:scale>
          <a:sx n="94" d="100"/>
          <a:sy n="94" d="100"/>
        </p:scale>
        <p:origin x="19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A8FD39-26E7-4B28-8E0B-A4FC1D78B19F}" type="doc">
      <dgm:prSet loTypeId="urn:microsoft.com/office/officeart/2005/8/layout/process1" loCatId="process" qsTypeId="urn:microsoft.com/office/officeart/2005/8/quickstyle/simple1" qsCatId="simple" csTypeId="urn:microsoft.com/office/officeart/2005/8/colors/accent6_2" csCatId="accent6" phldr="1"/>
      <dgm:spPr/>
    </dgm:pt>
    <dgm:pt modelId="{8ACE73D3-542C-4014-A525-7D3E497DBEDB}">
      <dgm:prSet phldrT="[Text]"/>
      <dgm:spPr/>
      <dgm:t>
        <a:bodyPr/>
        <a:lstStyle/>
        <a:p>
          <a:r>
            <a:rPr lang="en-US" dirty="0"/>
            <a:t>Input from Browser</a:t>
          </a:r>
        </a:p>
      </dgm:t>
    </dgm:pt>
    <dgm:pt modelId="{EA47F777-A793-40D0-9475-E3B5114F0051}" type="parTrans" cxnId="{50BEF836-CF3E-4D31-B2EF-4511C0C5060D}">
      <dgm:prSet/>
      <dgm:spPr/>
      <dgm:t>
        <a:bodyPr/>
        <a:lstStyle/>
        <a:p>
          <a:endParaRPr lang="en-US"/>
        </a:p>
      </dgm:t>
    </dgm:pt>
    <dgm:pt modelId="{5A216B5D-BC2C-4275-966C-82320EC1E712}" type="sibTrans" cxnId="{50BEF836-CF3E-4D31-B2EF-4511C0C5060D}">
      <dgm:prSet/>
      <dgm:spPr/>
      <dgm:t>
        <a:bodyPr/>
        <a:lstStyle/>
        <a:p>
          <a:endParaRPr lang="en-US"/>
        </a:p>
      </dgm:t>
    </dgm:pt>
    <dgm:pt modelId="{60EA775E-D295-436A-9788-69860091AF82}">
      <dgm:prSet phldrT="[Text]"/>
      <dgm:spPr/>
      <dgm:t>
        <a:bodyPr/>
        <a:lstStyle/>
        <a:p>
          <a:r>
            <a:rPr lang="en-US" dirty="0"/>
            <a:t>Run model in server</a:t>
          </a:r>
        </a:p>
      </dgm:t>
    </dgm:pt>
    <dgm:pt modelId="{C39E4E30-065B-4E03-99FC-A4E265D356A5}" type="parTrans" cxnId="{7E503CFA-83ED-4C09-A6D3-708D943B3636}">
      <dgm:prSet/>
      <dgm:spPr/>
      <dgm:t>
        <a:bodyPr/>
        <a:lstStyle/>
        <a:p>
          <a:endParaRPr lang="en-US"/>
        </a:p>
      </dgm:t>
    </dgm:pt>
    <dgm:pt modelId="{D35B4E2E-7A7D-48EF-8652-2678A71C0FFD}" type="sibTrans" cxnId="{7E503CFA-83ED-4C09-A6D3-708D943B3636}">
      <dgm:prSet/>
      <dgm:spPr/>
      <dgm:t>
        <a:bodyPr/>
        <a:lstStyle/>
        <a:p>
          <a:endParaRPr lang="en-US"/>
        </a:p>
      </dgm:t>
    </dgm:pt>
    <dgm:pt modelId="{A58610CD-3993-4B84-8AE0-215D96293B0C}">
      <dgm:prSet phldrT="[Text]"/>
      <dgm:spPr/>
      <dgm:t>
        <a:bodyPr/>
        <a:lstStyle/>
        <a:p>
          <a:r>
            <a:rPr lang="en-US" dirty="0"/>
            <a:t>Show the model output</a:t>
          </a:r>
        </a:p>
      </dgm:t>
    </dgm:pt>
    <dgm:pt modelId="{C8830422-07F6-45C1-B158-CDE6CE6D0548}" type="parTrans" cxnId="{4614C91F-4371-4697-B3DD-A5EC5E3D666F}">
      <dgm:prSet/>
      <dgm:spPr/>
      <dgm:t>
        <a:bodyPr/>
        <a:lstStyle/>
        <a:p>
          <a:endParaRPr lang="en-US"/>
        </a:p>
      </dgm:t>
    </dgm:pt>
    <dgm:pt modelId="{3A1980FC-CB69-4263-9683-8C7A4D7F1C51}" type="sibTrans" cxnId="{4614C91F-4371-4697-B3DD-A5EC5E3D666F}">
      <dgm:prSet/>
      <dgm:spPr/>
      <dgm:t>
        <a:bodyPr/>
        <a:lstStyle/>
        <a:p>
          <a:endParaRPr lang="en-US"/>
        </a:p>
      </dgm:t>
    </dgm:pt>
    <dgm:pt modelId="{03D0CAB6-A41F-4C31-9800-6B6DFF3CE3E2}" type="pres">
      <dgm:prSet presAssocID="{EEA8FD39-26E7-4B28-8E0B-A4FC1D78B19F}" presName="Name0" presStyleCnt="0">
        <dgm:presLayoutVars>
          <dgm:dir/>
          <dgm:resizeHandles val="exact"/>
        </dgm:presLayoutVars>
      </dgm:prSet>
      <dgm:spPr/>
    </dgm:pt>
    <dgm:pt modelId="{EAD8C761-E231-4B85-ACA4-6019C97B58AB}" type="pres">
      <dgm:prSet presAssocID="{8ACE73D3-542C-4014-A525-7D3E497DBEDB}" presName="node" presStyleLbl="node1" presStyleIdx="0" presStyleCnt="3">
        <dgm:presLayoutVars>
          <dgm:bulletEnabled val="1"/>
        </dgm:presLayoutVars>
      </dgm:prSet>
      <dgm:spPr/>
    </dgm:pt>
    <dgm:pt modelId="{A04F35D6-F09F-4C38-9B40-A4B55FC757B8}" type="pres">
      <dgm:prSet presAssocID="{5A216B5D-BC2C-4275-966C-82320EC1E712}" presName="sibTrans" presStyleLbl="sibTrans2D1" presStyleIdx="0" presStyleCnt="2"/>
      <dgm:spPr/>
    </dgm:pt>
    <dgm:pt modelId="{BDCAD1A1-DA90-4374-861D-E465FAE51AE6}" type="pres">
      <dgm:prSet presAssocID="{5A216B5D-BC2C-4275-966C-82320EC1E712}" presName="connectorText" presStyleLbl="sibTrans2D1" presStyleIdx="0" presStyleCnt="2"/>
      <dgm:spPr/>
    </dgm:pt>
    <dgm:pt modelId="{F568F2EE-2D43-44DC-81A3-AF037D432A72}" type="pres">
      <dgm:prSet presAssocID="{60EA775E-D295-436A-9788-69860091AF82}" presName="node" presStyleLbl="node1" presStyleIdx="1" presStyleCnt="3">
        <dgm:presLayoutVars>
          <dgm:bulletEnabled val="1"/>
        </dgm:presLayoutVars>
      </dgm:prSet>
      <dgm:spPr/>
    </dgm:pt>
    <dgm:pt modelId="{532F7BF0-1A9D-455D-96FA-6B28781646E6}" type="pres">
      <dgm:prSet presAssocID="{D35B4E2E-7A7D-48EF-8652-2678A71C0FFD}" presName="sibTrans" presStyleLbl="sibTrans2D1" presStyleIdx="1" presStyleCnt="2"/>
      <dgm:spPr/>
    </dgm:pt>
    <dgm:pt modelId="{24FE2543-BE46-474F-94EF-35043ADBC30C}" type="pres">
      <dgm:prSet presAssocID="{D35B4E2E-7A7D-48EF-8652-2678A71C0FFD}" presName="connectorText" presStyleLbl="sibTrans2D1" presStyleIdx="1" presStyleCnt="2"/>
      <dgm:spPr/>
    </dgm:pt>
    <dgm:pt modelId="{7735AC95-97A4-49E1-AF11-8A7A8C250DE6}" type="pres">
      <dgm:prSet presAssocID="{A58610CD-3993-4B84-8AE0-215D96293B0C}" presName="node" presStyleLbl="node1" presStyleIdx="2" presStyleCnt="3">
        <dgm:presLayoutVars>
          <dgm:bulletEnabled val="1"/>
        </dgm:presLayoutVars>
      </dgm:prSet>
      <dgm:spPr/>
    </dgm:pt>
  </dgm:ptLst>
  <dgm:cxnLst>
    <dgm:cxn modelId="{9CE5A506-25C4-4613-A5E9-332B2787AB3D}" type="presOf" srcId="{8ACE73D3-542C-4014-A525-7D3E497DBEDB}" destId="{EAD8C761-E231-4B85-ACA4-6019C97B58AB}" srcOrd="0" destOrd="0" presId="urn:microsoft.com/office/officeart/2005/8/layout/process1"/>
    <dgm:cxn modelId="{CC1CDC0A-C141-4EFB-B699-5DCEEAD4DAE2}" type="presOf" srcId="{A58610CD-3993-4B84-8AE0-215D96293B0C}" destId="{7735AC95-97A4-49E1-AF11-8A7A8C250DE6}" srcOrd="0" destOrd="0" presId="urn:microsoft.com/office/officeart/2005/8/layout/process1"/>
    <dgm:cxn modelId="{4614C91F-4371-4697-B3DD-A5EC5E3D666F}" srcId="{EEA8FD39-26E7-4B28-8E0B-A4FC1D78B19F}" destId="{A58610CD-3993-4B84-8AE0-215D96293B0C}" srcOrd="2" destOrd="0" parTransId="{C8830422-07F6-45C1-B158-CDE6CE6D0548}" sibTransId="{3A1980FC-CB69-4263-9683-8C7A4D7F1C51}"/>
    <dgm:cxn modelId="{160A6423-FBBB-431E-A0BF-478D9784DE1F}" type="presOf" srcId="{D35B4E2E-7A7D-48EF-8652-2678A71C0FFD}" destId="{532F7BF0-1A9D-455D-96FA-6B28781646E6}" srcOrd="0" destOrd="0" presId="urn:microsoft.com/office/officeart/2005/8/layout/process1"/>
    <dgm:cxn modelId="{50BEF836-CF3E-4D31-B2EF-4511C0C5060D}" srcId="{EEA8FD39-26E7-4B28-8E0B-A4FC1D78B19F}" destId="{8ACE73D3-542C-4014-A525-7D3E497DBEDB}" srcOrd="0" destOrd="0" parTransId="{EA47F777-A793-40D0-9475-E3B5114F0051}" sibTransId="{5A216B5D-BC2C-4275-966C-82320EC1E712}"/>
    <dgm:cxn modelId="{FD132537-B752-4C17-8EDA-B81EEF4FC124}" type="presOf" srcId="{5A216B5D-BC2C-4275-966C-82320EC1E712}" destId="{A04F35D6-F09F-4C38-9B40-A4B55FC757B8}" srcOrd="0" destOrd="0" presId="urn:microsoft.com/office/officeart/2005/8/layout/process1"/>
    <dgm:cxn modelId="{EDA54695-5FFA-4274-A33E-ACE038EB73C2}" type="presOf" srcId="{5A216B5D-BC2C-4275-966C-82320EC1E712}" destId="{BDCAD1A1-DA90-4374-861D-E465FAE51AE6}" srcOrd="1" destOrd="0" presId="urn:microsoft.com/office/officeart/2005/8/layout/process1"/>
    <dgm:cxn modelId="{B0A98799-828E-4DDC-897E-2450B9A543C7}" type="presOf" srcId="{D35B4E2E-7A7D-48EF-8652-2678A71C0FFD}" destId="{24FE2543-BE46-474F-94EF-35043ADBC30C}" srcOrd="1" destOrd="0" presId="urn:microsoft.com/office/officeart/2005/8/layout/process1"/>
    <dgm:cxn modelId="{4A4FEFA4-B6B9-4387-8BB3-7CB714CCF572}" type="presOf" srcId="{60EA775E-D295-436A-9788-69860091AF82}" destId="{F568F2EE-2D43-44DC-81A3-AF037D432A72}" srcOrd="0" destOrd="0" presId="urn:microsoft.com/office/officeart/2005/8/layout/process1"/>
    <dgm:cxn modelId="{59254FF8-69A6-4348-B0A0-B87693730BA1}" type="presOf" srcId="{EEA8FD39-26E7-4B28-8E0B-A4FC1D78B19F}" destId="{03D0CAB6-A41F-4C31-9800-6B6DFF3CE3E2}" srcOrd="0" destOrd="0" presId="urn:microsoft.com/office/officeart/2005/8/layout/process1"/>
    <dgm:cxn modelId="{7E503CFA-83ED-4C09-A6D3-708D943B3636}" srcId="{EEA8FD39-26E7-4B28-8E0B-A4FC1D78B19F}" destId="{60EA775E-D295-436A-9788-69860091AF82}" srcOrd="1" destOrd="0" parTransId="{C39E4E30-065B-4E03-99FC-A4E265D356A5}" sibTransId="{D35B4E2E-7A7D-48EF-8652-2678A71C0FFD}"/>
    <dgm:cxn modelId="{4BF7F4AA-D2BA-47CC-9C70-676CE7C0A210}" type="presParOf" srcId="{03D0CAB6-A41F-4C31-9800-6B6DFF3CE3E2}" destId="{EAD8C761-E231-4B85-ACA4-6019C97B58AB}" srcOrd="0" destOrd="0" presId="urn:microsoft.com/office/officeart/2005/8/layout/process1"/>
    <dgm:cxn modelId="{1E12DC79-97ED-465C-8FE9-195ED4D39CC2}" type="presParOf" srcId="{03D0CAB6-A41F-4C31-9800-6B6DFF3CE3E2}" destId="{A04F35D6-F09F-4C38-9B40-A4B55FC757B8}" srcOrd="1" destOrd="0" presId="urn:microsoft.com/office/officeart/2005/8/layout/process1"/>
    <dgm:cxn modelId="{550018ED-BA86-4C97-A700-789C920B325D}" type="presParOf" srcId="{A04F35D6-F09F-4C38-9B40-A4B55FC757B8}" destId="{BDCAD1A1-DA90-4374-861D-E465FAE51AE6}" srcOrd="0" destOrd="0" presId="urn:microsoft.com/office/officeart/2005/8/layout/process1"/>
    <dgm:cxn modelId="{8DC1449A-C3A6-46FB-9429-40378E26A0CB}" type="presParOf" srcId="{03D0CAB6-A41F-4C31-9800-6B6DFF3CE3E2}" destId="{F568F2EE-2D43-44DC-81A3-AF037D432A72}" srcOrd="2" destOrd="0" presId="urn:microsoft.com/office/officeart/2005/8/layout/process1"/>
    <dgm:cxn modelId="{78317CD1-6B92-428F-A5D1-3D94222E34E0}" type="presParOf" srcId="{03D0CAB6-A41F-4C31-9800-6B6DFF3CE3E2}" destId="{532F7BF0-1A9D-455D-96FA-6B28781646E6}" srcOrd="3" destOrd="0" presId="urn:microsoft.com/office/officeart/2005/8/layout/process1"/>
    <dgm:cxn modelId="{847B93F7-F190-49EC-8FDD-4BF3E389737C}" type="presParOf" srcId="{532F7BF0-1A9D-455D-96FA-6B28781646E6}" destId="{24FE2543-BE46-474F-94EF-35043ADBC30C}" srcOrd="0" destOrd="0" presId="urn:microsoft.com/office/officeart/2005/8/layout/process1"/>
    <dgm:cxn modelId="{29E5D91B-EF46-4F00-8295-BC3AC4E69036}" type="presParOf" srcId="{03D0CAB6-A41F-4C31-9800-6B6DFF3CE3E2}" destId="{7735AC95-97A4-49E1-AF11-8A7A8C250DE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8C761-E231-4B85-ACA4-6019C97B58AB}">
      <dsp:nvSpPr>
        <dsp:cNvPr id="0" name=""/>
        <dsp:cNvSpPr/>
      </dsp:nvSpPr>
      <dsp:spPr>
        <a:xfrm>
          <a:off x="5530" y="901140"/>
          <a:ext cx="1652863" cy="99171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Input from Browser</a:t>
          </a:r>
        </a:p>
      </dsp:txBody>
      <dsp:txXfrm>
        <a:off x="34576" y="930186"/>
        <a:ext cx="1594771" cy="933626"/>
      </dsp:txXfrm>
    </dsp:sp>
    <dsp:sp modelId="{A04F35D6-F09F-4C38-9B40-A4B55FC757B8}">
      <dsp:nvSpPr>
        <dsp:cNvPr id="0" name=""/>
        <dsp:cNvSpPr/>
      </dsp:nvSpPr>
      <dsp:spPr>
        <a:xfrm>
          <a:off x="1823680" y="1192044"/>
          <a:ext cx="350407" cy="4099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1823680" y="1274026"/>
        <a:ext cx="245285" cy="245946"/>
      </dsp:txXfrm>
    </dsp:sp>
    <dsp:sp modelId="{F568F2EE-2D43-44DC-81A3-AF037D432A72}">
      <dsp:nvSpPr>
        <dsp:cNvPr id="0" name=""/>
        <dsp:cNvSpPr/>
      </dsp:nvSpPr>
      <dsp:spPr>
        <a:xfrm>
          <a:off x="2319539" y="901140"/>
          <a:ext cx="1652863" cy="99171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Run model in server</a:t>
          </a:r>
        </a:p>
      </dsp:txBody>
      <dsp:txXfrm>
        <a:off x="2348585" y="930186"/>
        <a:ext cx="1594771" cy="933626"/>
      </dsp:txXfrm>
    </dsp:sp>
    <dsp:sp modelId="{532F7BF0-1A9D-455D-96FA-6B28781646E6}">
      <dsp:nvSpPr>
        <dsp:cNvPr id="0" name=""/>
        <dsp:cNvSpPr/>
      </dsp:nvSpPr>
      <dsp:spPr>
        <a:xfrm>
          <a:off x="4137689" y="1192044"/>
          <a:ext cx="350407" cy="4099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137689" y="1274026"/>
        <a:ext cx="245285" cy="245946"/>
      </dsp:txXfrm>
    </dsp:sp>
    <dsp:sp modelId="{7735AC95-97A4-49E1-AF11-8A7A8C250DE6}">
      <dsp:nvSpPr>
        <dsp:cNvPr id="0" name=""/>
        <dsp:cNvSpPr/>
      </dsp:nvSpPr>
      <dsp:spPr>
        <a:xfrm>
          <a:off x="4633549" y="901140"/>
          <a:ext cx="1652863" cy="99171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Show the model output</a:t>
          </a:r>
        </a:p>
      </dsp:txBody>
      <dsp:txXfrm>
        <a:off x="4662595" y="930186"/>
        <a:ext cx="1594771" cy="933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CA52-1ACC-1344-90A4-6AB164CBEDD0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A1B92-7784-A145-9713-69F07AE01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43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7A1B92-7784-A145-9713-69F07AE019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11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7A1B92-7784-A145-9713-69F07AE019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29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A8D7680D-E7C8-7643-BEFD-F7A179B77B7C}"/>
              </a:ext>
            </a:extLst>
          </p:cNvPr>
          <p:cNvSpPr/>
          <p:nvPr/>
        </p:nvSpPr>
        <p:spPr>
          <a:xfrm>
            <a:off x="1" y="-9427"/>
            <a:ext cx="3643829" cy="63897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1E9240D-8DC8-9444-8E0C-74703A71842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643829" y="-18854"/>
            <a:ext cx="5500170" cy="6356621"/>
          </a:xfrm>
          <a:solidFill>
            <a:schemeClr val="bg2"/>
          </a:solidFill>
        </p:spPr>
        <p:txBody>
          <a:bodyPr anchor="ctr" anchorCtr="0"/>
          <a:lstStyle>
            <a:lvl1pPr algn="ctr">
              <a:defRPr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CD893F-4580-B544-83D6-ED7E385EA0E6}"/>
              </a:ext>
            </a:extLst>
          </p:cNvPr>
          <p:cNvCxnSpPr>
            <a:cxnSpLocks/>
          </p:cNvCxnSpPr>
          <p:nvPr/>
        </p:nvCxnSpPr>
        <p:spPr>
          <a:xfrm>
            <a:off x="281375" y="1010339"/>
            <a:ext cx="3086100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3B8C66D2-8B0E-D644-958B-ADC9E569A6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6235" y="1230678"/>
            <a:ext cx="3062977" cy="229472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3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Presentation Title Goes Here</a:t>
            </a:r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F41F2469-CF29-2044-8249-860BE15EF3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6235" y="3756754"/>
            <a:ext cx="3062977" cy="1167787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Additional Content Here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04E17178-3A66-6644-B095-68F890E50C3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6235" y="5871992"/>
            <a:ext cx="3062977" cy="41864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Month XX, 2018</a:t>
            </a:r>
          </a:p>
        </p:txBody>
      </p:sp>
      <p:sp>
        <p:nvSpPr>
          <p:cNvPr id="31" name="Footer Placeholder 6">
            <a:extLst>
              <a:ext uri="{FF2B5EF4-FFF2-40B4-BE49-F238E27FC236}">
                <a16:creationId xmlns:a16="http://schemas.microsoft.com/office/drawing/2014/main" id="{B7F2E224-3E28-734C-8581-2AE71B6C88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89784"/>
            <a:ext cx="4774370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2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Bullets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025213" cy="4351338"/>
          </a:xfrm>
        </p:spPr>
        <p:txBody>
          <a:bodyPr/>
          <a:lstStyle>
            <a:lvl1pPr>
              <a:spcAft>
                <a:spcPts val="450"/>
              </a:spcAft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91656"/>
            <a:ext cx="5134946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4A74C90-07AF-2A4B-B930-56D31F5072F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49528" y="1797051"/>
            <a:ext cx="3046256" cy="3625555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45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>
              <a:spcAft>
                <a:spcPts val="450"/>
              </a:spcAft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91656"/>
            <a:ext cx="5283417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48645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 marL="305991" indent="-298847">
              <a:spcAft>
                <a:spcPts val="450"/>
              </a:spcAft>
              <a:buSzPct val="105000"/>
              <a:buFontTx/>
              <a:buBlip>
                <a:blip r:embed="rId2"/>
              </a:buBlip>
              <a:tabLst/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89784"/>
            <a:ext cx="4823861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31451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ullet Slide - Check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 marL="305991" indent="-298847">
              <a:spcAft>
                <a:spcPts val="450"/>
              </a:spcAft>
              <a:buSzPct val="105000"/>
              <a:buFontTx/>
              <a:buBlip>
                <a:blip r:embed="rId2"/>
              </a:buBlip>
              <a:tabLst/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89784"/>
            <a:ext cx="4979404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201404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4A94-DAEA-0B4D-A560-6B0D29C9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7F293-DDBE-6C43-B409-42B316BDC2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0BAA6-F216-4E47-A454-29DB58A39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1AAA60-DAB6-0A4B-BBB9-1D32AB9AC5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91656"/>
            <a:ext cx="4760230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232075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with Phot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CE28F-38A5-DE42-9231-928F7032A2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91656"/>
            <a:ext cx="5509661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6CB8017-7E7F-9B49-9B4B-B9336EB3F2B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334813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DF2F51-43AF-EB4F-AFBB-B545D7ECB4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04925" y="1613789"/>
            <a:ext cx="2100575" cy="507831"/>
          </a:xfrm>
          <a:solidFill>
            <a:schemeClr val="accent1"/>
          </a:solidFill>
        </p:spPr>
        <p:txBody>
          <a:bodyPr vert="horz" wrap="none" lIns="91440" anchor="ctr" anchorCtr="0">
            <a:spAutoFit/>
          </a:bodyPr>
          <a:lstStyle>
            <a:lvl1pPr marL="0" indent="0">
              <a:buNone/>
              <a:defRPr sz="3000" b="1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16235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28A53FEB-EECE-604B-823F-810D824B4F7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594461" cy="6336290"/>
          </a:xfrm>
        </p:spPr>
        <p:txBody>
          <a:bodyPr wrap="none" anchor="ctr" anchorCtr="0"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E2033-42DC-6F47-BA67-5A3FE43332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94894" y="6391656"/>
            <a:ext cx="5299567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INFORMS Student Chapter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F9CB07-5AF2-9B4A-B86C-EAAE286C41A3}"/>
              </a:ext>
            </a:extLst>
          </p:cNvPr>
          <p:cNvSpPr/>
          <p:nvPr/>
        </p:nvSpPr>
        <p:spPr>
          <a:xfrm>
            <a:off x="5594748" y="-1"/>
            <a:ext cx="3549253" cy="63457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CD893F-4580-B544-83D6-ED7E385EA0E6}"/>
              </a:ext>
            </a:extLst>
          </p:cNvPr>
          <p:cNvCxnSpPr>
            <a:cxnSpLocks/>
          </p:cNvCxnSpPr>
          <p:nvPr/>
        </p:nvCxnSpPr>
        <p:spPr>
          <a:xfrm>
            <a:off x="5836444" y="2552700"/>
            <a:ext cx="30861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4">
            <a:extLst>
              <a:ext uri="{FF2B5EF4-FFF2-40B4-BE49-F238E27FC236}">
                <a16:creationId xmlns:a16="http://schemas.microsoft.com/office/drawing/2014/main" id="{00D2CBF2-4A18-2345-BEF9-12E50BADAD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70862" y="2817258"/>
            <a:ext cx="308085" cy="30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233CEFE-0465-164B-A7FC-DA89EC13E8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51304" y="171450"/>
            <a:ext cx="3062977" cy="230981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0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FAEA2DC-2F40-D344-B961-344ADAEE450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8856" y="2738439"/>
            <a:ext cx="2825354" cy="652462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Address goes here</a:t>
            </a:r>
          </a:p>
          <a:p>
            <a:pPr lvl="0"/>
            <a:r>
              <a:rPr lang="en-US" dirty="0"/>
              <a:t>City, ST ZIP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79528BCA-18EF-8449-8A17-21BBC85136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8856" y="3505620"/>
            <a:ext cx="2825354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319-XXX-XXXX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ACD9A33F-60C5-284B-9D46-72E5B57832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88856" y="3968328"/>
            <a:ext cx="2825354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err="1"/>
              <a:t>URL.uiowa.edu</a:t>
            </a:r>
            <a:endParaRPr lang="en-US" dirty="0"/>
          </a:p>
        </p:txBody>
      </p:sp>
      <p:sp>
        <p:nvSpPr>
          <p:cNvPr id="27" name="Text Placeholder 23">
            <a:extLst>
              <a:ext uri="{FF2B5EF4-FFF2-40B4-BE49-F238E27FC236}">
                <a16:creationId xmlns:a16="http://schemas.microsoft.com/office/drawing/2014/main" id="{8E9CD933-E414-1145-9754-ACBFFF5962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88856" y="4442053"/>
            <a:ext cx="2825354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err="1"/>
              <a:t>facebook.com</a:t>
            </a:r>
            <a:r>
              <a:rPr lang="en-US" dirty="0"/>
              <a:t>/URL</a:t>
            </a:r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id="{971AC9B4-FCC0-5642-81E4-7080E62B0E6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88856" y="4926795"/>
            <a:ext cx="2825354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@</a:t>
            </a:r>
            <a:r>
              <a:rPr lang="en-US" dirty="0" err="1"/>
              <a:t>twitterhandle</a:t>
            </a:r>
            <a:endParaRPr lang="en-US" dirty="0"/>
          </a:p>
        </p:txBody>
      </p:sp>
      <p:sp>
        <p:nvSpPr>
          <p:cNvPr id="29" name="Text Placeholder 23">
            <a:extLst>
              <a:ext uri="{FF2B5EF4-FFF2-40B4-BE49-F238E27FC236}">
                <a16:creationId xmlns:a16="http://schemas.microsoft.com/office/drawing/2014/main" id="{0523A405-5F07-2F4D-B77F-90515157D8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88856" y="5411537"/>
            <a:ext cx="2825354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err="1"/>
              <a:t>contact@uiowa.edu</a:t>
            </a:r>
            <a:endParaRPr lang="en-US" dirty="0"/>
          </a:p>
        </p:txBody>
      </p:sp>
      <p:pic>
        <p:nvPicPr>
          <p:cNvPr id="19" name="Picture 14">
            <a:extLst>
              <a:ext uri="{FF2B5EF4-FFF2-40B4-BE49-F238E27FC236}">
                <a16:creationId xmlns:a16="http://schemas.microsoft.com/office/drawing/2014/main" id="{57571D24-5A75-6D4A-859D-0B99A9B5D0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89912" y="3619397"/>
            <a:ext cx="329938" cy="29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4">
            <a:extLst>
              <a:ext uri="{FF2B5EF4-FFF2-40B4-BE49-F238E27FC236}">
                <a16:creationId xmlns:a16="http://schemas.microsoft.com/office/drawing/2014/main" id="{8A2579D0-F259-4C48-8704-136FA35A459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52008" y="4065506"/>
            <a:ext cx="329938" cy="29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4">
            <a:extLst>
              <a:ext uri="{FF2B5EF4-FFF2-40B4-BE49-F238E27FC236}">
                <a16:creationId xmlns:a16="http://schemas.microsoft.com/office/drawing/2014/main" id="{6021253C-4C48-E74E-B11A-D6AD9003536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80289" y="4536846"/>
            <a:ext cx="329938" cy="29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4">
            <a:extLst>
              <a:ext uri="{FF2B5EF4-FFF2-40B4-BE49-F238E27FC236}">
                <a16:creationId xmlns:a16="http://schemas.microsoft.com/office/drawing/2014/main" id="{9E2D6489-247C-524E-A2FC-4CE9A6832A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61435" y="5017613"/>
            <a:ext cx="329938" cy="29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45CCAD-BF56-8F42-846C-2C755FC3C16D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723071" y="5519262"/>
            <a:ext cx="389647" cy="31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4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E08D1C-0D5E-8F4C-B630-327D35C2851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7B1A84-3AF2-7441-BD04-40E17B406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6F7B5-A644-9644-B0CB-54E848DBB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623AB8D-52FB-394A-A04E-FEB81257F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3914" y="6381946"/>
            <a:ext cx="4549106" cy="4419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INFORMS Student Chapter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9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weather.gov/points/39.7456,-97.0892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FD0F-988F-7246-A7A9-961C564FB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20" y="1395273"/>
            <a:ext cx="8808334" cy="1903512"/>
          </a:xfrm>
        </p:spPr>
        <p:txBody>
          <a:bodyPr>
            <a:normAutofit/>
          </a:bodyPr>
          <a:lstStyle/>
          <a:p>
            <a:pPr algn="ctr">
              <a:lnSpc>
                <a:spcPct val="125000"/>
              </a:lnSpc>
            </a:pPr>
            <a:r>
              <a:rPr lang="en-US" b="0" dirty="0"/>
              <a:t>Knowledge Café – Programming Practices</a:t>
            </a:r>
            <a:endParaRPr lang="en-US" sz="2400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4A6F870-F80B-B244-B223-507B85F15094}"/>
              </a:ext>
            </a:extLst>
          </p:cNvPr>
          <p:cNvSpPr>
            <a:spLocks noGrp="1"/>
          </p:cNvSpPr>
          <p:nvPr/>
        </p:nvSpPr>
        <p:spPr>
          <a:xfrm>
            <a:off x="3040511" y="899023"/>
            <a:ext cx="3062977" cy="22947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6D9CCC4-BFC0-074D-8089-0845BEB17C09}"/>
              </a:ext>
            </a:extLst>
          </p:cNvPr>
          <p:cNvSpPr>
            <a:spLocks noGrp="1"/>
          </p:cNvSpPr>
          <p:nvPr/>
        </p:nvSpPr>
        <p:spPr>
          <a:xfrm>
            <a:off x="1001487" y="3714466"/>
            <a:ext cx="7260770" cy="116778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dirty="0"/>
              <a:t>Facilitator: Naveenkumar Ramaraju</a:t>
            </a:r>
          </a:p>
          <a:p>
            <a:pPr algn="ctr">
              <a:lnSpc>
                <a:spcPct val="100000"/>
              </a:lnSpc>
            </a:pPr>
            <a:endParaRPr lang="en-US" sz="1600" b="0" dirty="0"/>
          </a:p>
          <a:p>
            <a:pPr algn="ctr">
              <a:lnSpc>
                <a:spcPct val="100000"/>
              </a:lnSpc>
            </a:pPr>
            <a:endParaRPr lang="en-US" sz="1600" b="0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80724E4-9BEE-4141-84E5-33D2AF9526FD}"/>
              </a:ext>
            </a:extLst>
          </p:cNvPr>
          <p:cNvSpPr>
            <a:spLocks noGrp="1"/>
          </p:cNvSpPr>
          <p:nvPr/>
        </p:nvSpPr>
        <p:spPr>
          <a:xfrm>
            <a:off x="3040511" y="5127585"/>
            <a:ext cx="3062977" cy="83139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April 13, 2021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53779F-321C-504E-BD10-1420DB0033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32" t="2089" r="17165" b="-203"/>
          <a:stretch/>
        </p:blipFill>
        <p:spPr>
          <a:xfrm>
            <a:off x="173620" y="138897"/>
            <a:ext cx="2025570" cy="54401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C59170-9CD9-4E49-9907-CDED368BAC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236317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6E09-EFAF-40FB-93E0-AC6580DE8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Faster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7B413-EC5A-4489-9A99-2793E0FF1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Use distributed computing – process a part of code/data in many machines and aggregate the results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Use parallel computing/GPU when possible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Execute only the required modules </a:t>
            </a:r>
          </a:p>
          <a:p>
            <a:pPr marL="0" indent="0">
              <a:buNone/>
            </a:pPr>
            <a:r>
              <a:rPr lang="en-US" i="1" dirty="0"/>
              <a:t>Example:</a:t>
            </a:r>
            <a:r>
              <a:rPr lang="en-US" dirty="0"/>
              <a:t> Run preprocessing module once. Then run modeling part as many times as required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Essential to store the output of each module in the hard disk or temporary memory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Mix and match programming languages/tools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Don’t reinvent the wheel. Use existing implementations that are optimized for speed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00F5C8-45C7-4A36-8FA0-D2B1853822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234530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50C7-949C-4961-84D0-7B132AC7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278" y="2357212"/>
            <a:ext cx="7886700" cy="1325563"/>
          </a:xfrm>
        </p:spPr>
        <p:txBody>
          <a:bodyPr/>
          <a:lstStyle/>
          <a:p>
            <a:r>
              <a:rPr lang="en-US" dirty="0"/>
              <a:t>List the tests that you do while building models.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77CAB-9FE7-492E-810E-9038448278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634884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5855E-67E4-469D-8A90-749F43CE9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E0690-4F4A-4B76-B73C-FB572DDC0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There are over 40 different types of testing in software engineering. All are not applicable for analytics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Unit testing – test individual block of code where applicable. Example: Data transformation.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Smoke/Integration testing – run the whole code with a fraction of data to check if all the models run properly.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Model validation – A/B testing or test/train/validation data approach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9FB8C-E444-4035-8FBE-63A7F3DF88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651460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50C7-949C-4961-84D0-7B132AC7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278" y="2357212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How do you maintain your code?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What’s your strategy for version control?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77CAB-9FE7-492E-810E-9038448278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2355880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A3EA5-1802-4028-ADB7-EEE5C7775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maintenance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60347-BA91-4251-B5A0-27D88BD62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5771"/>
            <a:ext cx="7886700" cy="463119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Add a comment with date at top of the code file explaining what is the reason for change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Add a comment above or on the lines where you make change with date.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If you make changes to same line on different dates, retain only recent comments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Use </a:t>
            </a:r>
            <a:r>
              <a:rPr lang="en-US" dirty="0" err="1"/>
              <a:t>Github</a:t>
            </a:r>
            <a:r>
              <a:rPr lang="en-US" dirty="0"/>
              <a:t>/other version control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Add a comment describing the reason for push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Push code to repository as often as possible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Remove commented/unwanted code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Test the code every time a change is made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Version control both code and models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Use date or version number with trained/built models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E33D82-6BEB-4049-9276-48302589EE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804703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88CD9-8FF9-42B3-9AB4-0110AC04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76955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Sharing your 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784E8F-6D8A-4C5B-83E4-EAA3EBC9B6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472855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EE31D-E779-4F7E-BB48-1BF03EA46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code, models &amp;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F9877-6A03-42EE-9C8D-CEE5BE5BC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Make your code repository publicly available with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source code that does preprocessing &amp; modeling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data used to train the models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trained models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Beware of privacy or licensing restrictions on the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Ideal for open-source work. Not suitable for proprietary data/commercial 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Don’t forget to include the documentation and licensing information associated with your work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Users can download your code and use as per their needs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D04A64-1B1F-4651-ABA3-A6229B8AAD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940885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B804-D83C-42FA-A74A-C1A3DBBEE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as API/Webservice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2F520-C838-46EF-8E4E-529BB9986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Suitable when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authors can’t share the data/code/model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users want to use the model with their own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Code need to be hosted in a server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Need additional technical expertise from user end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Example – Weather API: </a:t>
            </a:r>
            <a:r>
              <a:rPr lang="en-US" dirty="0">
                <a:hlinkClick r:id="rId2"/>
              </a:rPr>
              <a:t>https://api.weather.gov/points/39.7456,-97.0892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Possible to commercialize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Modularization is useful. Wrap the model with an API/Webservice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F7AD-509E-4444-A8BF-0D8B9DB3F8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2560936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B804-D83C-42FA-A74A-C1A3DBBEE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over Internet/Website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2F520-C838-46EF-8E4E-529BB9986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Code needs to be hosted in a server with user interface accessible over internet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No need for additional technical expertise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Example – Google translate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Possible to commercialize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Modularization is useful. Wrap the model in a web server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F7AD-509E-4444-A8BF-0D8B9DB3F8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ED25E8-C01B-4059-A5B6-948274FC2B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0248089"/>
              </p:ext>
            </p:extLst>
          </p:nvPr>
        </p:nvGraphicFramePr>
        <p:xfrm>
          <a:off x="1099456" y="4325257"/>
          <a:ext cx="6291943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0267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44DA6-B214-4EFB-9A26-3F8E62A6B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to host API/Website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D1F81-9D9A-4948-9135-9E4B0AF59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Hosting servers is relatively easy with cloud-based services like AWS/Heroku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Building a wrapper web-interfaces is easy with plethora of open-source/commercial templates like </a:t>
            </a:r>
            <a:r>
              <a:rPr lang="en-US" dirty="0" err="1"/>
              <a:t>Wordpress</a:t>
            </a:r>
            <a:r>
              <a:rPr lang="en-US" dirty="0"/>
              <a:t>/</a:t>
            </a:r>
            <a:r>
              <a:rPr lang="en-US" dirty="0" err="1"/>
              <a:t>Wix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Code APIs can be generated easily with documentation with tools like Swagger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Integrate the generated template with models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8F5A7-58D5-450E-8AF1-364C1FC9B0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52679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FD0F-988F-7246-A7A9-961C564FB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907" y="371023"/>
            <a:ext cx="7886700" cy="771539"/>
          </a:xfrm>
        </p:spPr>
        <p:txBody>
          <a:bodyPr>
            <a:normAutofit/>
          </a:bodyPr>
          <a:lstStyle/>
          <a:p>
            <a:r>
              <a:rPr lang="en-US" sz="2800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A970C-B04C-6B4D-A142-35E77388A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07" y="1136665"/>
            <a:ext cx="8199664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Programming practices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Documentation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Structuring your code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Constraints – Speed &amp; Memory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Testing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Maintenance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Making your work useful to others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Share source code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APIs/Webservices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Internet/Website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Practices for ease of use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Other tips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8FBD79-1334-430B-9E8F-FB2263F3BD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81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61A68-BD1D-4137-B925-CC793E8E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programmer a professional?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D3D62-F8B7-4F82-9355-31DC87B33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 comments and a documentation</a:t>
            </a:r>
          </a:p>
          <a:p>
            <a:r>
              <a:rPr lang="en-US" dirty="0"/>
              <a:t>Comments</a:t>
            </a:r>
          </a:p>
          <a:p>
            <a:pPr lvl="1"/>
            <a:r>
              <a:rPr lang="en-US" dirty="0"/>
              <a:t>Along with code provide notes/hints about purpose of a line or chunk of code </a:t>
            </a:r>
          </a:p>
          <a:p>
            <a:pPr lvl="1"/>
            <a:r>
              <a:rPr lang="en-US" dirty="0"/>
              <a:t>Useful for the author(s) and others who might read the code</a:t>
            </a:r>
          </a:p>
          <a:p>
            <a:pPr lvl="1"/>
            <a:r>
              <a:rPr lang="en-US" dirty="0"/>
              <a:t>Useful when sharing the code to wider audiences (Open sourcing)</a:t>
            </a:r>
          </a:p>
          <a:p>
            <a:pPr lvl="1"/>
            <a:r>
              <a:rPr lang="en-US" b="1" dirty="0"/>
              <a:t>Tip</a:t>
            </a:r>
            <a:r>
              <a:rPr lang="en-US" dirty="0"/>
              <a:t>: Write comments before/while you write the code</a:t>
            </a:r>
          </a:p>
          <a:p>
            <a:pPr lvl="1"/>
            <a:endParaRPr lang="en-US" dirty="0"/>
          </a:p>
          <a:p>
            <a:r>
              <a:rPr lang="en-US" dirty="0"/>
              <a:t>Documentation</a:t>
            </a:r>
          </a:p>
          <a:p>
            <a:pPr lvl="1"/>
            <a:r>
              <a:rPr lang="en-US" dirty="0"/>
              <a:t>Intended for users of the code</a:t>
            </a:r>
          </a:p>
          <a:p>
            <a:pPr lvl="1"/>
            <a:r>
              <a:rPr lang="en-US" dirty="0"/>
              <a:t>Description on what are the inputs and outputs of a program</a:t>
            </a:r>
          </a:p>
          <a:p>
            <a:pPr lvl="1"/>
            <a:r>
              <a:rPr lang="en-US" dirty="0"/>
              <a:t>Various standards/templates are in place depending on the end users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771FC-1F50-4BDD-9BBD-3EAB88161D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50929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8514A-650B-41C3-B777-426D62FBA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Comment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57932-7A88-48E5-9FD6-9ECE5971B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Add a note on key variables in the code.</a:t>
            </a:r>
          </a:p>
          <a:p>
            <a:pPr marL="0" indent="0">
              <a:buNone/>
            </a:pPr>
            <a:r>
              <a:rPr lang="en-US" dirty="0"/>
              <a:t>  Alternatively name the variable accordingly. </a:t>
            </a:r>
          </a:p>
          <a:p>
            <a:pPr marL="342900" lvl="1" indent="0">
              <a:buNone/>
            </a:pPr>
            <a:r>
              <a:rPr lang="en-US" dirty="0"/>
              <a:t>Example: Instead of using “data = </a:t>
            </a:r>
            <a:r>
              <a:rPr lang="en-US" dirty="0" err="1"/>
              <a:t>read_data</a:t>
            </a:r>
            <a:r>
              <a:rPr lang="en-US" dirty="0"/>
              <a:t>” </a:t>
            </a:r>
          </a:p>
          <a:p>
            <a:pPr marL="342900" lvl="1" indent="0">
              <a:buNone/>
            </a:pPr>
            <a:r>
              <a:rPr lang="en-US" dirty="0"/>
              <a:t>                 use specific variable like “</a:t>
            </a:r>
            <a:r>
              <a:rPr lang="en-US" dirty="0" err="1"/>
              <a:t>daily_stock_prices</a:t>
            </a:r>
            <a:r>
              <a:rPr lang="en-US" dirty="0"/>
              <a:t> = </a:t>
            </a:r>
            <a:r>
              <a:rPr lang="en-US" dirty="0" err="1"/>
              <a:t>read_data</a:t>
            </a:r>
            <a:r>
              <a:rPr lang="en-US" dirty="0"/>
              <a:t>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Add a description on what each class, method or function, loop, block does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Add an explanation on code lines with logic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CE257-C6A9-4603-8B09-CED73E6623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2563009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50C7-949C-4961-84D0-7B132AC7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278" y="2357212"/>
            <a:ext cx="7886700" cy="1325563"/>
          </a:xfrm>
        </p:spPr>
        <p:txBody>
          <a:bodyPr/>
          <a:lstStyle/>
          <a:p>
            <a:r>
              <a:rPr lang="en-US" dirty="0"/>
              <a:t>How do you structure your code?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77CAB-9FE7-492E-810E-9038448278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552628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AC9A-CA59-4BE0-B858-D56DDD91F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code/model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1BDF8-666E-48EC-A8A7-8B1F9295C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Modularization: Each unit of code should do exactly one functionality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For analytics the modules are: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Data exploration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Data preprocessing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Modeling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Validate results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The input &amp; output are data &amp; models respectively.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Input and output should not be part of the code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Easy to maintain and efficient to execute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ED5099-978D-438A-ABD4-F00611C741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61965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50C7-949C-4961-84D0-7B132AC7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278" y="2357212"/>
            <a:ext cx="7886700" cy="1325563"/>
          </a:xfrm>
        </p:spPr>
        <p:txBody>
          <a:bodyPr/>
          <a:lstStyle/>
          <a:p>
            <a:r>
              <a:rPr lang="en-US" dirty="0"/>
              <a:t>How do you handle data that doesn’t fit in the memory of your machine?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77CAB-9FE7-492E-810E-9038448278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421983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33B99-D30B-467A-B99B-E646089D7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1AD30-C179-4BB5-824F-27089A1B9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Use big data specific tools or powerful machine when possible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Use batch mode: read and process a part of data at a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Define proper scope for variables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Discard data/variables that are used and no longer required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Start with a small portion of data – less than 100 data points until code is tested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Save the models and results at regular time periods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Write code with capability to: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monitor progress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resume if interrupted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save results with timestamp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clear and start fresh when required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7B496-BB14-4EBB-8BF8-93B8AB68D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191313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50C7-949C-4961-84D0-7B132AC7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278" y="2357212"/>
            <a:ext cx="7886700" cy="1325563"/>
          </a:xfrm>
        </p:spPr>
        <p:txBody>
          <a:bodyPr/>
          <a:lstStyle/>
          <a:p>
            <a:r>
              <a:rPr lang="en-US" dirty="0"/>
              <a:t>What strategies do you implement to get faster results?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77CAB-9FE7-492E-810E-9038448278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INFORMS Student Chapter</a:t>
            </a:r>
          </a:p>
        </p:txBody>
      </p:sp>
    </p:spTree>
    <p:extLst>
      <p:ext uri="{BB962C8B-B14F-4D97-AF65-F5344CB8AC3E}">
        <p14:creationId xmlns:p14="http://schemas.microsoft.com/office/powerpoint/2010/main" val="3019252474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Iowa">
  <a:themeElements>
    <a:clrScheme name="University of Iowa Master">
      <a:dk1>
        <a:srgbClr val="000000"/>
      </a:dk1>
      <a:lt1>
        <a:srgbClr val="FFFFFF"/>
      </a:lt1>
      <a:dk2>
        <a:srgbClr val="9E9F9E"/>
      </a:dk2>
      <a:lt2>
        <a:srgbClr val="FFFFFF"/>
      </a:lt2>
      <a:accent1>
        <a:srgbClr val="FFCD00"/>
      </a:accent1>
      <a:accent2>
        <a:srgbClr val="000000"/>
      </a:accent2>
      <a:accent3>
        <a:srgbClr val="A5A5A5"/>
      </a:accent3>
      <a:accent4>
        <a:srgbClr val="CACBCA"/>
      </a:accent4>
      <a:accent5>
        <a:srgbClr val="767776"/>
      </a:accent5>
      <a:accent6>
        <a:srgbClr val="378093"/>
      </a:accent6>
      <a:hlink>
        <a:srgbClr val="378093"/>
      </a:hlink>
      <a:folHlink>
        <a:srgbClr val="9E9F9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Iowa" id="{2444E05A-AFA2-A54F-8D2E-946502DE16C9}" vid="{C3EFCC9B-5335-724E-9CF2-A67B4B4327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University of Iowa</Template>
  <TotalTime>0</TotalTime>
  <Words>1075</Words>
  <Application>Microsoft Office PowerPoint</Application>
  <PresentationFormat>On-screen Show (4:3)</PresentationFormat>
  <Paragraphs>142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University of Iowa</vt:lpstr>
      <vt:lpstr>Knowledge Café – Programming Practices</vt:lpstr>
      <vt:lpstr>Outline</vt:lpstr>
      <vt:lpstr>What makes a programmer a professional?</vt:lpstr>
      <vt:lpstr>Strategies to Comment code</vt:lpstr>
      <vt:lpstr>How do you structure your code?</vt:lpstr>
      <vt:lpstr>Structure of code/model</vt:lpstr>
      <vt:lpstr>How do you handle data that doesn’t fit in the memory of your machine?</vt:lpstr>
      <vt:lpstr>Strategies for Big Data</vt:lpstr>
      <vt:lpstr>What strategies do you implement to get faster results?</vt:lpstr>
      <vt:lpstr>Strategies for Faster results</vt:lpstr>
      <vt:lpstr>List the tests that you do while building models.</vt:lpstr>
      <vt:lpstr>Testing</vt:lpstr>
      <vt:lpstr>How do you maintain your code?  What’s your strategy for version control?</vt:lpstr>
      <vt:lpstr>Code maintenance</vt:lpstr>
      <vt:lpstr>Sharing your Work</vt:lpstr>
      <vt:lpstr>Source code, models &amp; data</vt:lpstr>
      <vt:lpstr>Sharing as API/Webservice</vt:lpstr>
      <vt:lpstr>Sharing over Internet/Website</vt:lpstr>
      <vt:lpstr>Tools to host API/Website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2020-10-31T18:12:54Z</dcterms:created>
  <dcterms:modified xsi:type="dcterms:W3CDTF">2021-04-25T18:12:15Z</dcterms:modified>
</cp:coreProperties>
</file>